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8" r:id="rId3"/>
    <p:sldId id="389" r:id="rId4"/>
    <p:sldId id="290" r:id="rId5"/>
    <p:sldId id="374" r:id="rId6"/>
    <p:sldId id="375" r:id="rId7"/>
    <p:sldId id="387" r:id="rId8"/>
    <p:sldId id="376" r:id="rId9"/>
    <p:sldId id="377" r:id="rId10"/>
    <p:sldId id="304" r:id="rId11"/>
    <p:sldId id="379" r:id="rId12"/>
    <p:sldId id="314" r:id="rId13"/>
    <p:sldId id="315" r:id="rId14"/>
    <p:sldId id="381" r:id="rId15"/>
    <p:sldId id="319" r:id="rId16"/>
    <p:sldId id="382" r:id="rId17"/>
    <p:sldId id="320" r:id="rId18"/>
    <p:sldId id="383" r:id="rId19"/>
    <p:sldId id="322" r:id="rId20"/>
    <p:sldId id="384" r:id="rId21"/>
    <p:sldId id="385" r:id="rId22"/>
    <p:sldId id="325" r:id="rId23"/>
    <p:sldId id="329" r:id="rId24"/>
    <p:sldId id="342" r:id="rId25"/>
    <p:sldId id="343" r:id="rId26"/>
    <p:sldId id="345" r:id="rId27"/>
    <p:sldId id="347" r:id="rId28"/>
    <p:sldId id="348" r:id="rId29"/>
    <p:sldId id="349" r:id="rId30"/>
    <p:sldId id="262" r:id="rId31"/>
    <p:sldId id="261" r:id="rId32"/>
    <p:sldId id="367" r:id="rId33"/>
    <p:sldId id="368" r:id="rId34"/>
    <p:sldId id="263" r:id="rId35"/>
    <p:sldId id="264" r:id="rId36"/>
    <p:sldId id="369" r:id="rId37"/>
    <p:sldId id="371" r:id="rId38"/>
    <p:sldId id="373" r:id="rId39"/>
    <p:sldId id="278" r:id="rId40"/>
    <p:sldId id="279" r:id="rId41"/>
    <p:sldId id="280" r:id="rId42"/>
    <p:sldId id="281" r:id="rId43"/>
    <p:sldId id="282" r:id="rId44"/>
    <p:sldId id="284" r:id="rId45"/>
    <p:sldId id="285" r:id="rId46"/>
    <p:sldId id="289" r:id="rId47"/>
    <p:sldId id="286" r:id="rId48"/>
  </p:sldIdLst>
  <p:sldSz cx="12192000" cy="6858000"/>
  <p:notesSz cx="6858000" cy="9144000"/>
  <p:defaultTextStyle>
    <a:defPPr>
      <a:defRPr lang="tr-TR"/>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2331"/>
    <a:srgbClr val="A64B52"/>
    <a:srgbClr val="202C5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1" autoAdjust="0"/>
    <p:restoredTop sz="94686" autoAdjust="0"/>
  </p:normalViewPr>
  <p:slideViewPr>
    <p:cSldViewPr snapToGrid="0">
      <p:cViewPr varScale="1">
        <p:scale>
          <a:sx n="69" d="100"/>
          <a:sy n="69" d="100"/>
        </p:scale>
        <p:origin x="-726"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21048"/>
    </p:cViewPr>
  </p:sorterViewPr>
  <p:notesViewPr>
    <p:cSldViewPr snapToGrid="0">
      <p:cViewPr varScale="1">
        <p:scale>
          <a:sx n="61" d="100"/>
          <a:sy n="61" d="100"/>
        </p:scale>
        <p:origin x="-277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4"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58C64A7-FAF0-4143-BB84-B4D00A60EEB5}" type="datetimeFigureOut">
              <a:rPr lang="tr-TR"/>
              <a:pPr>
                <a:defRPr/>
              </a:pPr>
              <a:t>25.05.2022</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tr-TR" noProof="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noProof="0"/>
              <a:t>Asıl metin stillerini düzenle</a:t>
            </a:r>
          </a:p>
          <a:p>
            <a:pPr lvl="1"/>
            <a:r>
              <a:rPr lang="tr-TR" noProof="0"/>
              <a:t>İkinci düzey</a:t>
            </a:r>
          </a:p>
          <a:p>
            <a:pPr lvl="2"/>
            <a:r>
              <a:rPr lang="tr-TR" noProof="0"/>
              <a:t>Üçüncü düzey</a:t>
            </a:r>
          </a:p>
          <a:p>
            <a:pPr lvl="3"/>
            <a:r>
              <a:rPr lang="tr-TR" noProof="0"/>
              <a:t>Dördüncü düzey</a:t>
            </a:r>
          </a:p>
          <a:p>
            <a:pPr lvl="4"/>
            <a:r>
              <a:rPr lang="tr-TR" noProof="0"/>
              <a:t>Beşinci düzey</a:t>
            </a:r>
          </a:p>
        </p:txBody>
      </p:sp>
    </p:spTree>
    <p:extLst>
      <p:ext uri="{BB962C8B-B14F-4D97-AF65-F5344CB8AC3E}">
        <p14:creationId xmlns:p14="http://schemas.microsoft.com/office/powerpoint/2010/main" val="34326111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4"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5"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Veri Yer Tutucusu 3"/>
          <p:cNvSpPr>
            <a:spLocks noGrp="1"/>
          </p:cNvSpPr>
          <p:nvPr>
            <p:ph type="dt" sz="half" idx="10"/>
          </p:nvPr>
        </p:nvSpPr>
        <p:spPr/>
        <p:txBody>
          <a:bodyPr/>
          <a:lstStyle>
            <a:lvl1pPr>
              <a:defRPr/>
            </a:lvl1pPr>
          </a:lstStyle>
          <a:p>
            <a:pPr>
              <a:defRPr/>
            </a:pPr>
            <a:fld id="{0EC829CE-365E-44F8-B57B-F5B98B58C1F4}" type="datetimeFigureOut">
              <a:rPr lang="tr-TR"/>
              <a:pPr>
                <a:defRPr/>
              </a:pPr>
              <a:t>25.05.2022</a:t>
            </a:fld>
            <a:endParaRPr lang="tr-TR"/>
          </a:p>
        </p:txBody>
      </p:sp>
      <p:sp>
        <p:nvSpPr>
          <p:cNvPr id="7" name="Altbilgi Yer Tutucusu 4"/>
          <p:cNvSpPr>
            <a:spLocks noGrp="1"/>
          </p:cNvSpPr>
          <p:nvPr>
            <p:ph type="ftr" sz="quarter" idx="11"/>
          </p:nvPr>
        </p:nvSpPr>
        <p:spPr/>
        <p:txBody>
          <a:bodyPr/>
          <a:lstStyle>
            <a:lvl1pPr>
              <a:defRPr/>
            </a:lvl1pPr>
          </a:lstStyle>
          <a:p>
            <a:pPr>
              <a:defRPr/>
            </a:pPr>
            <a:endParaRPr lang="tr-TR"/>
          </a:p>
        </p:txBody>
      </p:sp>
      <p:sp>
        <p:nvSpPr>
          <p:cNvPr id="8" name="Slayt Numarası Yer Tutucusu 5"/>
          <p:cNvSpPr>
            <a:spLocks noGrp="1"/>
          </p:cNvSpPr>
          <p:nvPr>
            <p:ph type="sldNum" sz="quarter" idx="12"/>
          </p:nvPr>
        </p:nvSpPr>
        <p:spPr/>
        <p:txBody>
          <a:bodyPr/>
          <a:lstStyle>
            <a:lvl1pPr>
              <a:defRPr/>
            </a:lvl1pPr>
          </a:lstStyle>
          <a:p>
            <a:pPr>
              <a:defRPr/>
            </a:pPr>
            <a:fld id="{694ECDF1-9C48-4CB2-916A-4487E4EBAC04}" type="slidenum">
              <a:rPr lang="tr-TR"/>
              <a:pPr>
                <a:defRPr/>
              </a:pPr>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914400" y="2130425"/>
            <a:ext cx="10363200" cy="1470025"/>
          </a:xfrm>
        </p:spPr>
        <p:txBody>
          <a:bodyPr/>
          <a:lstStyle/>
          <a:p>
            <a:r>
              <a:rPr lang="tr-TR"/>
              <a:t>Asıl başlık stili için tıklatın</a:t>
            </a:r>
          </a:p>
        </p:txBody>
      </p:sp>
      <p:sp>
        <p:nvSpPr>
          <p:cNvPr id="3" name="Alt Başlık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tr-TR"/>
              <a:t>Asıl alt başlık stilini düzenlemek için tıklatın</a:t>
            </a:r>
          </a:p>
        </p:txBody>
      </p:sp>
      <p:sp>
        <p:nvSpPr>
          <p:cNvPr id="4" name="Veri Yer Tutucusu 3"/>
          <p:cNvSpPr>
            <a:spLocks noGrp="1"/>
          </p:cNvSpPr>
          <p:nvPr>
            <p:ph type="dt" sz="half" idx="10"/>
          </p:nvPr>
        </p:nvSpPr>
        <p:spPr/>
        <p:txBody>
          <a:bodyPr/>
          <a:lstStyle>
            <a:lvl1pPr>
              <a:defRPr/>
            </a:lvl1pPr>
          </a:lstStyle>
          <a:p>
            <a:pPr>
              <a:defRPr/>
            </a:pPr>
            <a:fld id="{94AB5C55-57FF-4944-A970-063D9A8969CE}" type="datetimeFigureOut">
              <a:rPr lang="tr-TR"/>
              <a:pPr>
                <a:defRPr/>
              </a:pPr>
              <a:t>25.05.2022</a:t>
            </a:fld>
            <a:endParaRPr lang="tr-TR"/>
          </a:p>
        </p:txBody>
      </p:sp>
      <p:sp>
        <p:nvSpPr>
          <p:cNvPr id="5" name="Altbilgi Yer Tutucusu 4"/>
          <p:cNvSpPr>
            <a:spLocks noGrp="1"/>
          </p:cNvSpPr>
          <p:nvPr>
            <p:ph type="ftr" sz="quarter" idx="11"/>
          </p:nvPr>
        </p:nvSpPr>
        <p:spPr/>
        <p:txBody>
          <a:bodyPr/>
          <a:lstStyle>
            <a:lvl1pPr>
              <a:defRPr/>
            </a:lvl1pPr>
          </a:lstStyle>
          <a:p>
            <a:pPr>
              <a:defRPr/>
            </a:pPr>
            <a:endParaRPr lang="tr-TR"/>
          </a:p>
        </p:txBody>
      </p:sp>
      <p:sp>
        <p:nvSpPr>
          <p:cNvPr id="6" name="Slayt Numarası Yer Tutucusu 5"/>
          <p:cNvSpPr>
            <a:spLocks noGrp="1"/>
          </p:cNvSpPr>
          <p:nvPr>
            <p:ph type="sldNum" sz="quarter" idx="12"/>
          </p:nvPr>
        </p:nvSpPr>
        <p:spPr/>
        <p:txBody>
          <a:bodyPr/>
          <a:lstStyle>
            <a:lvl1pPr>
              <a:defRPr/>
            </a:lvl1pPr>
          </a:lstStyle>
          <a:p>
            <a:pPr>
              <a:defRPr/>
            </a:pPr>
            <a:fld id="{BC766108-8A83-4178-9645-4B296021BA61}" type="slidenum">
              <a:rPr lang="tr-TR"/>
              <a:pPr>
                <a:defRPr/>
              </a:pP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3"/>
          <p:cNvSpPr>
            <a:spLocks noGrp="1"/>
          </p:cNvSpPr>
          <p:nvPr>
            <p:ph type="dt" sz="half" idx="10"/>
          </p:nvPr>
        </p:nvSpPr>
        <p:spPr/>
        <p:txBody>
          <a:bodyPr/>
          <a:lstStyle>
            <a:lvl1pPr>
              <a:defRPr/>
            </a:lvl1pPr>
          </a:lstStyle>
          <a:p>
            <a:pPr>
              <a:defRPr/>
            </a:pPr>
            <a:fld id="{2CBBA088-10E3-417F-9D45-EFB505878F5B}" type="datetimeFigureOut">
              <a:rPr lang="tr-TR"/>
              <a:pPr>
                <a:defRPr/>
              </a:pPr>
              <a:t>25.05.2022</a:t>
            </a:fld>
            <a:endParaRPr lang="tr-TR"/>
          </a:p>
        </p:txBody>
      </p:sp>
      <p:sp>
        <p:nvSpPr>
          <p:cNvPr id="3" name="Altbilgi Yer Tutucusu 4"/>
          <p:cNvSpPr>
            <a:spLocks noGrp="1"/>
          </p:cNvSpPr>
          <p:nvPr>
            <p:ph type="ftr" sz="quarter" idx="11"/>
          </p:nvPr>
        </p:nvSpPr>
        <p:spPr/>
        <p:txBody>
          <a:bodyPr/>
          <a:lstStyle>
            <a:lvl1pPr>
              <a:defRPr/>
            </a:lvl1pPr>
          </a:lstStyle>
          <a:p>
            <a:pPr>
              <a:defRPr/>
            </a:pPr>
            <a:endParaRPr lang="tr-TR"/>
          </a:p>
        </p:txBody>
      </p:sp>
      <p:sp>
        <p:nvSpPr>
          <p:cNvPr id="4" name="Slayt Numarası Yer Tutucusu 5"/>
          <p:cNvSpPr>
            <a:spLocks noGrp="1"/>
          </p:cNvSpPr>
          <p:nvPr>
            <p:ph type="sldNum" sz="quarter" idx="12"/>
          </p:nvPr>
        </p:nvSpPr>
        <p:spPr/>
        <p:txBody>
          <a:bodyPr/>
          <a:lstStyle>
            <a:lvl1pPr>
              <a:defRPr/>
            </a:lvl1pPr>
          </a:lstStyle>
          <a:p>
            <a:pPr>
              <a:defRPr/>
            </a:pPr>
            <a:fld id="{6DF677E4-E52D-47AC-BC76-DE9BA05F72AC}" type="slidenum">
              <a:rPr lang="tr-TR"/>
              <a:pPr>
                <a:defRPr/>
              </a:pPr>
              <a:t>‹#›</a:t>
            </a:fld>
            <a:endParaRPr lang="tr-T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Başlık ve İçerik">
    <p:spTree>
      <p:nvGrpSpPr>
        <p:cNvPr id="1" name=""/>
        <p:cNvGrpSpPr/>
        <p:nvPr/>
      </p:nvGrpSpPr>
      <p:grpSpPr>
        <a:xfrm>
          <a:off x="0" y="0"/>
          <a:ext cx="0" cy="0"/>
          <a:chOff x="0" y="0"/>
          <a:chExt cx="0" cy="0"/>
        </a:xfrm>
      </p:grpSpPr>
      <p:sp>
        <p:nvSpPr>
          <p:cNvPr id="2" name="Başlık 1"/>
          <p:cNvSpPr>
            <a:spLocks noGrp="1"/>
          </p:cNvSpPr>
          <p:nvPr>
            <p:ph type="title"/>
          </p:nvPr>
        </p:nvSpPr>
        <p:spPr>
          <a:xfrm>
            <a:off x="838200" y="365125"/>
            <a:ext cx="10515600" cy="1325563"/>
          </a:xfrm>
        </p:spPr>
        <p:txBody>
          <a:bodyPr/>
          <a:lstStyle/>
          <a:p>
            <a:r>
              <a:rPr lang="tr-TR"/>
              <a:t>Asıl başlık stili için tıklatın</a:t>
            </a:r>
          </a:p>
        </p:txBody>
      </p:sp>
      <p:sp>
        <p:nvSpPr>
          <p:cNvPr id="3" name="İçerik Yer Tutucusu 2"/>
          <p:cNvSpPr>
            <a:spLocks noGrp="1"/>
          </p:cNvSpPr>
          <p:nvPr>
            <p:ph idx="1"/>
          </p:nvPr>
        </p:nvSpPr>
        <p:spPr>
          <a:xfrm>
            <a:off x="838200" y="1825625"/>
            <a:ext cx="10515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lvl1pPr>
              <a:defRPr/>
            </a:lvl1pPr>
          </a:lstStyle>
          <a:p>
            <a:pPr>
              <a:defRPr/>
            </a:pPr>
            <a:fld id="{49984BD5-B9C8-435A-A33B-E68AE480F27F}" type="datetimeFigureOut">
              <a:rPr lang="tr-TR"/>
              <a:pPr>
                <a:defRPr/>
              </a:pPr>
              <a:t>25.05.2022</a:t>
            </a:fld>
            <a:endParaRPr lang="tr-TR"/>
          </a:p>
        </p:txBody>
      </p:sp>
      <p:sp>
        <p:nvSpPr>
          <p:cNvPr id="5" name="Altbilgi Yer Tutucusu 4"/>
          <p:cNvSpPr>
            <a:spLocks noGrp="1"/>
          </p:cNvSpPr>
          <p:nvPr>
            <p:ph type="ftr" sz="quarter" idx="11"/>
          </p:nvPr>
        </p:nvSpPr>
        <p:spPr/>
        <p:txBody>
          <a:bodyPr/>
          <a:lstStyle>
            <a:lvl1pPr>
              <a:defRPr/>
            </a:lvl1pPr>
          </a:lstStyle>
          <a:p>
            <a:pPr>
              <a:defRPr/>
            </a:pPr>
            <a:endParaRPr lang="tr-TR"/>
          </a:p>
        </p:txBody>
      </p:sp>
      <p:sp>
        <p:nvSpPr>
          <p:cNvPr id="6" name="Slayt Numarası Yer Tutucusu 5"/>
          <p:cNvSpPr>
            <a:spLocks noGrp="1"/>
          </p:cNvSpPr>
          <p:nvPr>
            <p:ph type="sldNum" sz="quarter" idx="12"/>
          </p:nvPr>
        </p:nvSpPr>
        <p:spPr/>
        <p:txBody>
          <a:bodyPr/>
          <a:lstStyle>
            <a:lvl1pPr>
              <a:defRPr/>
            </a:lvl1pPr>
          </a:lstStyle>
          <a:p>
            <a:pPr>
              <a:defRPr/>
            </a:pPr>
            <a:fld id="{C5D592D0-18DE-4789-AF56-8D76DB940A7D}" type="slidenum">
              <a:rPr lang="tr-TR"/>
              <a:pPr>
                <a:defRPr/>
              </a:pP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pic>
        <p:nvPicPr>
          <p:cNvPr id="4"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5"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6" name="Veri Yer Tutucusu 3"/>
          <p:cNvSpPr>
            <a:spLocks noGrp="1"/>
          </p:cNvSpPr>
          <p:nvPr>
            <p:ph type="dt" sz="half" idx="10"/>
          </p:nvPr>
        </p:nvSpPr>
        <p:spPr/>
        <p:txBody>
          <a:bodyPr/>
          <a:lstStyle>
            <a:lvl1pPr>
              <a:defRPr/>
            </a:lvl1pPr>
          </a:lstStyle>
          <a:p>
            <a:pPr>
              <a:defRPr/>
            </a:pPr>
            <a:fld id="{B6E8BE24-BA9B-49C3-9AE2-2BCE75D14BE7}" type="datetimeFigureOut">
              <a:rPr lang="tr-TR"/>
              <a:pPr>
                <a:defRPr/>
              </a:pPr>
              <a:t>25.05.2022</a:t>
            </a:fld>
            <a:endParaRPr lang="tr-TR"/>
          </a:p>
        </p:txBody>
      </p:sp>
      <p:sp>
        <p:nvSpPr>
          <p:cNvPr id="7" name="Altbilgi Yer Tutucusu 4"/>
          <p:cNvSpPr>
            <a:spLocks noGrp="1"/>
          </p:cNvSpPr>
          <p:nvPr>
            <p:ph type="ftr" sz="quarter" idx="11"/>
          </p:nvPr>
        </p:nvSpPr>
        <p:spPr/>
        <p:txBody>
          <a:bodyPr/>
          <a:lstStyle>
            <a:lvl1pPr>
              <a:defRPr/>
            </a:lvl1pPr>
          </a:lstStyle>
          <a:p>
            <a:pPr>
              <a:defRPr/>
            </a:pPr>
            <a:endParaRPr lang="tr-TR"/>
          </a:p>
        </p:txBody>
      </p:sp>
      <p:sp>
        <p:nvSpPr>
          <p:cNvPr id="8" name="Slayt Numarası Yer Tutucusu 5"/>
          <p:cNvSpPr>
            <a:spLocks noGrp="1"/>
          </p:cNvSpPr>
          <p:nvPr>
            <p:ph type="sldNum" sz="quarter" idx="12"/>
          </p:nvPr>
        </p:nvSpPr>
        <p:spPr/>
        <p:txBody>
          <a:bodyPr/>
          <a:lstStyle>
            <a:lvl1pPr>
              <a:defRPr/>
            </a:lvl1pPr>
          </a:lstStyle>
          <a:p>
            <a:pPr>
              <a:defRPr/>
            </a:pPr>
            <a:fld id="{6C3AC220-EC05-425E-88C5-F9E8F61CCA86}" type="slidenum">
              <a:rPr lang="tr-TR"/>
              <a:pPr>
                <a:defRPr/>
              </a:pPr>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5"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6"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4"/>
          <p:cNvSpPr>
            <a:spLocks noGrp="1"/>
          </p:cNvSpPr>
          <p:nvPr>
            <p:ph type="dt" sz="half" idx="10"/>
          </p:nvPr>
        </p:nvSpPr>
        <p:spPr/>
        <p:txBody>
          <a:bodyPr/>
          <a:lstStyle>
            <a:lvl1pPr>
              <a:defRPr/>
            </a:lvl1pPr>
          </a:lstStyle>
          <a:p>
            <a:pPr>
              <a:defRPr/>
            </a:pPr>
            <a:fld id="{A98F3365-6488-47C8-AC4E-E2D4EF31AEAE}" type="datetimeFigureOut">
              <a:rPr lang="tr-TR"/>
              <a:pPr>
                <a:defRPr/>
              </a:pPr>
              <a:t>25.05.2022</a:t>
            </a:fld>
            <a:endParaRPr lang="tr-TR"/>
          </a:p>
        </p:txBody>
      </p:sp>
      <p:sp>
        <p:nvSpPr>
          <p:cNvPr id="8" name="Altbilgi Yer Tutucusu 5"/>
          <p:cNvSpPr>
            <a:spLocks noGrp="1"/>
          </p:cNvSpPr>
          <p:nvPr>
            <p:ph type="ftr" sz="quarter" idx="11"/>
          </p:nvPr>
        </p:nvSpPr>
        <p:spPr/>
        <p:txBody>
          <a:bodyPr/>
          <a:lstStyle>
            <a:lvl1pPr>
              <a:defRPr/>
            </a:lvl1pPr>
          </a:lstStyle>
          <a:p>
            <a:pPr>
              <a:defRPr/>
            </a:pPr>
            <a:endParaRPr lang="tr-TR"/>
          </a:p>
        </p:txBody>
      </p:sp>
      <p:sp>
        <p:nvSpPr>
          <p:cNvPr id="9" name="Slayt Numarası Yer Tutucusu 6"/>
          <p:cNvSpPr>
            <a:spLocks noGrp="1"/>
          </p:cNvSpPr>
          <p:nvPr>
            <p:ph type="sldNum" sz="quarter" idx="12"/>
          </p:nvPr>
        </p:nvSpPr>
        <p:spPr/>
        <p:txBody>
          <a:bodyPr/>
          <a:lstStyle>
            <a:lvl1pPr>
              <a:defRPr/>
            </a:lvl1pPr>
          </a:lstStyle>
          <a:p>
            <a:pPr>
              <a:defRPr/>
            </a:pPr>
            <a:fld id="{339228A2-5578-4E05-96D9-14BB09035B1E}" type="slidenum">
              <a:rPr lang="tr-TR"/>
              <a:pPr>
                <a:defRPr/>
              </a:pPr>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7"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8"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9" name="Veri Yer Tutucusu 6"/>
          <p:cNvSpPr>
            <a:spLocks noGrp="1"/>
          </p:cNvSpPr>
          <p:nvPr>
            <p:ph type="dt" sz="half" idx="10"/>
          </p:nvPr>
        </p:nvSpPr>
        <p:spPr/>
        <p:txBody>
          <a:bodyPr/>
          <a:lstStyle>
            <a:lvl1pPr>
              <a:defRPr/>
            </a:lvl1pPr>
          </a:lstStyle>
          <a:p>
            <a:pPr>
              <a:defRPr/>
            </a:pPr>
            <a:fld id="{EECF585E-5FA9-492C-AEE0-455347D21228}" type="datetimeFigureOut">
              <a:rPr lang="tr-TR"/>
              <a:pPr>
                <a:defRPr/>
              </a:pPr>
              <a:t>25.05.2022</a:t>
            </a:fld>
            <a:endParaRPr lang="tr-TR"/>
          </a:p>
        </p:txBody>
      </p:sp>
      <p:sp>
        <p:nvSpPr>
          <p:cNvPr id="10" name="Altbilgi Yer Tutucusu 7"/>
          <p:cNvSpPr>
            <a:spLocks noGrp="1"/>
          </p:cNvSpPr>
          <p:nvPr>
            <p:ph type="ftr" sz="quarter" idx="11"/>
          </p:nvPr>
        </p:nvSpPr>
        <p:spPr/>
        <p:txBody>
          <a:bodyPr/>
          <a:lstStyle>
            <a:lvl1pPr>
              <a:defRPr/>
            </a:lvl1pPr>
          </a:lstStyle>
          <a:p>
            <a:pPr>
              <a:defRPr/>
            </a:pPr>
            <a:endParaRPr lang="tr-TR"/>
          </a:p>
        </p:txBody>
      </p:sp>
      <p:sp>
        <p:nvSpPr>
          <p:cNvPr id="11" name="Slayt Numarası Yer Tutucusu 8"/>
          <p:cNvSpPr>
            <a:spLocks noGrp="1"/>
          </p:cNvSpPr>
          <p:nvPr>
            <p:ph type="sldNum" sz="quarter" idx="12"/>
          </p:nvPr>
        </p:nvSpPr>
        <p:spPr/>
        <p:txBody>
          <a:bodyPr/>
          <a:lstStyle>
            <a:lvl1pPr>
              <a:defRPr/>
            </a:lvl1pPr>
          </a:lstStyle>
          <a:p>
            <a:pPr>
              <a:defRPr/>
            </a:pPr>
            <a:fld id="{D5B12452-D5E4-4492-9263-064716613AE0}" type="slidenum">
              <a:rPr lang="tr-TR"/>
              <a:pPr>
                <a:defRPr/>
              </a:pPr>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3"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4"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p:txBody>
          <a:bodyPr/>
          <a:lstStyle/>
          <a:p>
            <a:r>
              <a:rPr lang="tr-TR"/>
              <a:t>Asıl başlık stili için tıklatın</a:t>
            </a:r>
          </a:p>
        </p:txBody>
      </p:sp>
      <p:sp>
        <p:nvSpPr>
          <p:cNvPr id="5" name="Veri Yer Tutucusu 2"/>
          <p:cNvSpPr>
            <a:spLocks noGrp="1"/>
          </p:cNvSpPr>
          <p:nvPr>
            <p:ph type="dt" sz="half" idx="10"/>
          </p:nvPr>
        </p:nvSpPr>
        <p:spPr/>
        <p:txBody>
          <a:bodyPr/>
          <a:lstStyle>
            <a:lvl1pPr>
              <a:defRPr/>
            </a:lvl1pPr>
          </a:lstStyle>
          <a:p>
            <a:pPr>
              <a:defRPr/>
            </a:pPr>
            <a:fld id="{E660B763-2549-4D1F-A97D-1E771703A499}" type="datetimeFigureOut">
              <a:rPr lang="tr-TR"/>
              <a:pPr>
                <a:defRPr/>
              </a:pPr>
              <a:t>25.05.2022</a:t>
            </a:fld>
            <a:endParaRPr lang="tr-TR"/>
          </a:p>
        </p:txBody>
      </p:sp>
      <p:sp>
        <p:nvSpPr>
          <p:cNvPr id="6" name="Altbilgi Yer Tutucusu 3"/>
          <p:cNvSpPr>
            <a:spLocks noGrp="1"/>
          </p:cNvSpPr>
          <p:nvPr>
            <p:ph type="ftr" sz="quarter" idx="11"/>
          </p:nvPr>
        </p:nvSpPr>
        <p:spPr/>
        <p:txBody>
          <a:bodyPr/>
          <a:lstStyle>
            <a:lvl1pPr>
              <a:defRPr/>
            </a:lvl1pPr>
          </a:lstStyle>
          <a:p>
            <a:pPr>
              <a:defRPr/>
            </a:pPr>
            <a:endParaRPr lang="tr-TR"/>
          </a:p>
        </p:txBody>
      </p:sp>
      <p:sp>
        <p:nvSpPr>
          <p:cNvPr id="7" name="Slayt Numarası Yer Tutucusu 4"/>
          <p:cNvSpPr>
            <a:spLocks noGrp="1"/>
          </p:cNvSpPr>
          <p:nvPr>
            <p:ph type="sldNum" sz="quarter" idx="12"/>
          </p:nvPr>
        </p:nvSpPr>
        <p:spPr/>
        <p:txBody>
          <a:bodyPr/>
          <a:lstStyle>
            <a:lvl1pPr>
              <a:defRPr/>
            </a:lvl1pPr>
          </a:lstStyle>
          <a:p>
            <a:pPr>
              <a:defRPr/>
            </a:pPr>
            <a:fld id="{56FC9C55-2618-4114-9AD7-49ABC8B6571A}" type="slidenum">
              <a:rPr lang="tr-TR"/>
              <a:pPr>
                <a:defRPr/>
              </a:pPr>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pic>
        <p:nvPicPr>
          <p:cNvPr id="5"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6"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7" name="Veri Yer Tutucusu 4"/>
          <p:cNvSpPr>
            <a:spLocks noGrp="1"/>
          </p:cNvSpPr>
          <p:nvPr>
            <p:ph type="dt" sz="half" idx="10"/>
          </p:nvPr>
        </p:nvSpPr>
        <p:spPr/>
        <p:txBody>
          <a:bodyPr/>
          <a:lstStyle>
            <a:lvl1pPr>
              <a:defRPr/>
            </a:lvl1pPr>
          </a:lstStyle>
          <a:p>
            <a:pPr>
              <a:defRPr/>
            </a:pPr>
            <a:fld id="{4BEC833E-739E-496E-8DEF-54A0DA472D8C}" type="datetimeFigureOut">
              <a:rPr lang="tr-TR"/>
              <a:pPr>
                <a:defRPr/>
              </a:pPr>
              <a:t>25.05.2022</a:t>
            </a:fld>
            <a:endParaRPr lang="tr-TR"/>
          </a:p>
        </p:txBody>
      </p:sp>
      <p:sp>
        <p:nvSpPr>
          <p:cNvPr id="8" name="Altbilgi Yer Tutucusu 5"/>
          <p:cNvSpPr>
            <a:spLocks noGrp="1"/>
          </p:cNvSpPr>
          <p:nvPr>
            <p:ph type="ftr" sz="quarter" idx="11"/>
          </p:nvPr>
        </p:nvSpPr>
        <p:spPr/>
        <p:txBody>
          <a:bodyPr/>
          <a:lstStyle>
            <a:lvl1pPr>
              <a:defRPr/>
            </a:lvl1pPr>
          </a:lstStyle>
          <a:p>
            <a:pPr>
              <a:defRPr/>
            </a:pPr>
            <a:endParaRPr lang="tr-TR"/>
          </a:p>
        </p:txBody>
      </p:sp>
      <p:sp>
        <p:nvSpPr>
          <p:cNvPr id="9" name="Slayt Numarası Yer Tutucusu 6"/>
          <p:cNvSpPr>
            <a:spLocks noGrp="1"/>
          </p:cNvSpPr>
          <p:nvPr>
            <p:ph type="sldNum" sz="quarter" idx="12"/>
          </p:nvPr>
        </p:nvSpPr>
        <p:spPr/>
        <p:txBody>
          <a:bodyPr/>
          <a:lstStyle>
            <a:lvl1pPr>
              <a:defRPr/>
            </a:lvl1pPr>
          </a:lstStyle>
          <a:p>
            <a:pPr>
              <a:defRPr/>
            </a:pPr>
            <a:fld id="{32D348B5-8F04-403C-8357-3F747CB4588E}" type="slidenum">
              <a:rPr lang="tr-TR"/>
              <a:pPr>
                <a:defRPr/>
              </a:pP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5"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6"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7" name="Veri Yer Tutucusu 4"/>
          <p:cNvSpPr>
            <a:spLocks noGrp="1"/>
          </p:cNvSpPr>
          <p:nvPr>
            <p:ph type="dt" sz="half" idx="10"/>
          </p:nvPr>
        </p:nvSpPr>
        <p:spPr/>
        <p:txBody>
          <a:bodyPr/>
          <a:lstStyle>
            <a:lvl1pPr>
              <a:defRPr/>
            </a:lvl1pPr>
          </a:lstStyle>
          <a:p>
            <a:pPr>
              <a:defRPr/>
            </a:pPr>
            <a:fld id="{27E270A8-D37B-4DE2-AEED-E30C90DC133D}" type="datetimeFigureOut">
              <a:rPr lang="tr-TR"/>
              <a:pPr>
                <a:defRPr/>
              </a:pPr>
              <a:t>25.05.2022</a:t>
            </a:fld>
            <a:endParaRPr lang="tr-TR"/>
          </a:p>
        </p:txBody>
      </p:sp>
      <p:sp>
        <p:nvSpPr>
          <p:cNvPr id="8" name="Altbilgi Yer Tutucusu 5"/>
          <p:cNvSpPr>
            <a:spLocks noGrp="1"/>
          </p:cNvSpPr>
          <p:nvPr>
            <p:ph type="ftr" sz="quarter" idx="11"/>
          </p:nvPr>
        </p:nvSpPr>
        <p:spPr/>
        <p:txBody>
          <a:bodyPr/>
          <a:lstStyle>
            <a:lvl1pPr>
              <a:defRPr/>
            </a:lvl1pPr>
          </a:lstStyle>
          <a:p>
            <a:pPr>
              <a:defRPr/>
            </a:pPr>
            <a:endParaRPr lang="tr-TR"/>
          </a:p>
        </p:txBody>
      </p:sp>
      <p:sp>
        <p:nvSpPr>
          <p:cNvPr id="9" name="Slayt Numarası Yer Tutucusu 6"/>
          <p:cNvSpPr>
            <a:spLocks noGrp="1"/>
          </p:cNvSpPr>
          <p:nvPr>
            <p:ph type="sldNum" sz="quarter" idx="12"/>
          </p:nvPr>
        </p:nvSpPr>
        <p:spPr/>
        <p:txBody>
          <a:bodyPr/>
          <a:lstStyle>
            <a:lvl1pPr>
              <a:defRPr/>
            </a:lvl1pPr>
          </a:lstStyle>
          <a:p>
            <a:pPr>
              <a:defRPr/>
            </a:pPr>
            <a:fld id="{096A6BC2-E534-41C7-BC81-A3C3248ECD43}" type="slidenum">
              <a:rPr lang="tr-TR"/>
              <a:pPr>
                <a:defRPr/>
              </a:pP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4"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5"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Veri Yer Tutucusu 3"/>
          <p:cNvSpPr>
            <a:spLocks noGrp="1"/>
          </p:cNvSpPr>
          <p:nvPr>
            <p:ph type="dt" sz="half" idx="10"/>
          </p:nvPr>
        </p:nvSpPr>
        <p:spPr/>
        <p:txBody>
          <a:bodyPr/>
          <a:lstStyle>
            <a:lvl1pPr>
              <a:defRPr/>
            </a:lvl1pPr>
          </a:lstStyle>
          <a:p>
            <a:pPr>
              <a:defRPr/>
            </a:pPr>
            <a:fld id="{384F88C3-ABD0-400E-AD3C-C5AF618FF57A}" type="datetimeFigureOut">
              <a:rPr lang="tr-TR"/>
              <a:pPr>
                <a:defRPr/>
              </a:pPr>
              <a:t>25.05.2022</a:t>
            </a:fld>
            <a:endParaRPr lang="tr-TR"/>
          </a:p>
        </p:txBody>
      </p:sp>
      <p:sp>
        <p:nvSpPr>
          <p:cNvPr id="7" name="Altbilgi Yer Tutucusu 4"/>
          <p:cNvSpPr>
            <a:spLocks noGrp="1"/>
          </p:cNvSpPr>
          <p:nvPr>
            <p:ph type="ftr" sz="quarter" idx="11"/>
          </p:nvPr>
        </p:nvSpPr>
        <p:spPr/>
        <p:txBody>
          <a:bodyPr/>
          <a:lstStyle>
            <a:lvl1pPr>
              <a:defRPr/>
            </a:lvl1pPr>
          </a:lstStyle>
          <a:p>
            <a:pPr>
              <a:defRPr/>
            </a:pPr>
            <a:endParaRPr lang="tr-TR"/>
          </a:p>
        </p:txBody>
      </p:sp>
      <p:sp>
        <p:nvSpPr>
          <p:cNvPr id="8" name="Slayt Numarası Yer Tutucusu 5"/>
          <p:cNvSpPr>
            <a:spLocks noGrp="1"/>
          </p:cNvSpPr>
          <p:nvPr>
            <p:ph type="sldNum" sz="quarter" idx="12"/>
          </p:nvPr>
        </p:nvSpPr>
        <p:spPr/>
        <p:txBody>
          <a:bodyPr/>
          <a:lstStyle>
            <a:lvl1pPr>
              <a:defRPr/>
            </a:lvl1pPr>
          </a:lstStyle>
          <a:p>
            <a:pPr>
              <a:defRPr/>
            </a:pPr>
            <a:fld id="{1937C592-17B2-42B1-BBB3-150D9F2425DE}" type="slidenum">
              <a:rPr lang="tr-TR"/>
              <a:pPr>
                <a:defRPr/>
              </a:pPr>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pic>
        <p:nvPicPr>
          <p:cNvPr id="4"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5"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Veri Yer Tutucusu 3"/>
          <p:cNvSpPr>
            <a:spLocks noGrp="1"/>
          </p:cNvSpPr>
          <p:nvPr>
            <p:ph type="dt" sz="half" idx="10"/>
          </p:nvPr>
        </p:nvSpPr>
        <p:spPr/>
        <p:txBody>
          <a:bodyPr/>
          <a:lstStyle>
            <a:lvl1pPr>
              <a:defRPr/>
            </a:lvl1pPr>
          </a:lstStyle>
          <a:p>
            <a:pPr>
              <a:defRPr/>
            </a:pPr>
            <a:fld id="{CA609451-E204-42B0-AE0A-89D5065E1505}" type="datetimeFigureOut">
              <a:rPr lang="tr-TR"/>
              <a:pPr>
                <a:defRPr/>
              </a:pPr>
              <a:t>25.05.2022</a:t>
            </a:fld>
            <a:endParaRPr lang="tr-TR"/>
          </a:p>
        </p:txBody>
      </p:sp>
      <p:sp>
        <p:nvSpPr>
          <p:cNvPr id="7" name="Altbilgi Yer Tutucusu 4"/>
          <p:cNvSpPr>
            <a:spLocks noGrp="1"/>
          </p:cNvSpPr>
          <p:nvPr>
            <p:ph type="ftr" sz="quarter" idx="11"/>
          </p:nvPr>
        </p:nvSpPr>
        <p:spPr/>
        <p:txBody>
          <a:bodyPr/>
          <a:lstStyle>
            <a:lvl1pPr>
              <a:defRPr/>
            </a:lvl1pPr>
          </a:lstStyle>
          <a:p>
            <a:pPr>
              <a:defRPr/>
            </a:pPr>
            <a:endParaRPr lang="tr-TR"/>
          </a:p>
        </p:txBody>
      </p:sp>
      <p:sp>
        <p:nvSpPr>
          <p:cNvPr id="8" name="Slayt Numarası Yer Tutucusu 5"/>
          <p:cNvSpPr>
            <a:spLocks noGrp="1"/>
          </p:cNvSpPr>
          <p:nvPr>
            <p:ph type="sldNum" sz="quarter" idx="12"/>
          </p:nvPr>
        </p:nvSpPr>
        <p:spPr/>
        <p:txBody>
          <a:bodyPr/>
          <a:lstStyle>
            <a:lvl1pPr>
              <a:defRPr/>
            </a:lvl1pPr>
          </a:lstStyle>
          <a:p>
            <a:pPr>
              <a:defRPr/>
            </a:pPr>
            <a:fld id="{64F3C003-A6A0-4D48-97F3-3AAB0302D951}" type="slidenum">
              <a:rPr lang="tr-TR"/>
              <a:pPr>
                <a:defRPr/>
              </a:pPr>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Başlık Yer Tutucusu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tr-TR"/>
              <a:t>Asıl başlık stili için tıklatın</a:t>
            </a:r>
          </a:p>
        </p:txBody>
      </p:sp>
      <p:sp>
        <p:nvSpPr>
          <p:cNvPr id="1027" name="Metin Yer Tutucusu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0D5E093B-0C5D-4B56-87A6-8444CA9CF3B0}" type="datetimeFigureOut">
              <a:rPr lang="tr-TR"/>
              <a:pPr>
                <a:defRPr/>
              </a:pPr>
              <a:t>25.05.2022</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3635B2A7-789F-4D78-9FB0-F1DF741DE351}" type="slidenum">
              <a:rPr lang="tr-TR"/>
              <a:pPr>
                <a:defRPr/>
              </a:pPr>
              <a:t>‹#›</a:t>
            </a:fld>
            <a:endParaRPr lang="tr-T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58" r:id="rId10"/>
    <p:sldLayoutId id="2147483659" r:id="rId11"/>
    <p:sldLayoutId id="2147483660"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6.wmf"/><Relationship Id="rId3" Type="http://schemas.openxmlformats.org/officeDocument/2006/relationships/image" Target="../media/image8.png"/><Relationship Id="rId7" Type="http://schemas.openxmlformats.org/officeDocument/2006/relationships/image" Target="../media/image9.jpeg"/><Relationship Id="rId12" Type="http://schemas.openxmlformats.org/officeDocument/2006/relationships/oleObject" Target="../embeddings/oleObject6.bin"/><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5.bin"/><Relationship Id="rId5" Type="http://schemas.openxmlformats.org/officeDocument/2006/relationships/image" Target="../media/image4.wmf"/><Relationship Id="rId15" Type="http://schemas.openxmlformats.org/officeDocument/2006/relationships/image" Target="../media/image7.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wmf"/><Relationship Id="rId14"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3.jpeg"/><Relationship Id="rId2" Type="http://schemas.openxmlformats.org/officeDocument/2006/relationships/audio" Target="file:///C:\Documents%20and%20Settings\ESCORT\Desktop\YEN&#304;%2018%20MART\kullan&#305;lacaklar\topsesi.wav" TargetMode="External"/><Relationship Id="rId1" Type="http://schemas.openxmlformats.org/officeDocument/2006/relationships/audio" Target="file:///C:\Documents%20and%20Settings\B&#304;ROLBNB\Desktop\YEN&#304;%2018%20MART\kullan&#305;lacaklar\patlamasesi.wav" TargetMode="Externa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en.wikipedia.org/wiki/Image:President_Woodrow_Wilson_portrait_December_2_1912.jpg" TargetMode="Externa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3"/>
          <p:cNvSpPr>
            <a:spLocks noGrp="1"/>
          </p:cNvSpPr>
          <p:nvPr>
            <p:ph type="subTitle" idx="1"/>
          </p:nvPr>
        </p:nvSpPr>
        <p:spPr>
          <a:xfrm>
            <a:off x="1385888" y="2016125"/>
            <a:ext cx="8977312" cy="3622675"/>
          </a:xfrm>
        </p:spPr>
        <p:txBody>
          <a:bodyPr/>
          <a:lstStyle/>
          <a:p>
            <a:pPr algn="just"/>
            <a:r>
              <a:rPr lang="tr-TR"/>
              <a:t>I.Dünya Savaşı'nda Cepheler</a:t>
            </a:r>
          </a:p>
          <a:p>
            <a:pPr algn="just"/>
            <a:r>
              <a:rPr lang="tr-TR"/>
              <a:t>İmzalanan Gizli Anlaşmalar ve Savaşın Sonuçları.</a:t>
            </a:r>
          </a:p>
          <a:p>
            <a:pPr algn="just"/>
            <a:r>
              <a:rPr lang="tr-TR"/>
              <a:t>Paris Barış Konferansı</a:t>
            </a:r>
          </a:p>
        </p:txBody>
      </p:sp>
      <p:sp>
        <p:nvSpPr>
          <p:cNvPr id="2" name="Başlık 1"/>
          <p:cNvSpPr>
            <a:spLocks noGrp="1"/>
          </p:cNvSpPr>
          <p:nvPr>
            <p:ph type="title" idx="4294967295"/>
          </p:nvPr>
        </p:nvSpPr>
        <p:spPr>
          <a:xfrm>
            <a:off x="2072754" y="781794"/>
            <a:ext cx="8229600" cy="706091"/>
          </a:xfrm>
        </p:spPr>
        <p:txBody>
          <a:bodyPr rtlCol="0">
            <a:normAutofit/>
          </a:bodyPr>
          <a:lstStyle/>
          <a:p>
            <a:pPr algn="just" eaLnBrk="1" fontAlgn="auto" hangingPunct="1">
              <a:lnSpc>
                <a:spcPct val="100000"/>
              </a:lnSpc>
              <a:spcAft>
                <a:spcPts val="0"/>
              </a:spcAft>
              <a:defRPr/>
            </a:pPr>
            <a:r>
              <a:rPr lang="tr-TR" sz="3000" b="1" dirty="0">
                <a:solidFill>
                  <a:schemeClr val="accent1">
                    <a:lumMod val="50000"/>
                  </a:schemeClr>
                </a:solidFill>
                <a:effectLst>
                  <a:innerShdw blurRad="63500" dist="50800" dir="13500000">
                    <a:prstClr val="black">
                      <a:alpha val="50000"/>
                    </a:prstClr>
                  </a:innerShdw>
                </a:effectLst>
              </a:rPr>
              <a:t>Ders Konu Başlıkları</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74" name="Group 41"/>
          <p:cNvGrpSpPr>
            <a:grpSpLocks/>
          </p:cNvGrpSpPr>
          <p:nvPr/>
        </p:nvGrpSpPr>
        <p:grpSpPr bwMode="auto">
          <a:xfrm>
            <a:off x="939800" y="704850"/>
            <a:ext cx="10374313" cy="5410200"/>
            <a:chOff x="444" y="444"/>
            <a:chExt cx="4901" cy="3408"/>
          </a:xfrm>
        </p:grpSpPr>
        <p:pic>
          <p:nvPicPr>
            <p:cNvPr id="69675" name="Picture 2"/>
            <p:cNvPicPr>
              <a:picLocks noChangeAspect="1" noChangeArrowheads="1"/>
            </p:cNvPicPr>
            <p:nvPr/>
          </p:nvPicPr>
          <p:blipFill>
            <a:blip r:embed="rId3">
              <a:lum bright="-20000" contrast="40000"/>
            </a:blip>
            <a:srcRect/>
            <a:stretch>
              <a:fillRect/>
            </a:stretch>
          </p:blipFill>
          <p:spPr bwMode="auto">
            <a:xfrm>
              <a:off x="444" y="444"/>
              <a:ext cx="4901" cy="3408"/>
            </a:xfrm>
            <a:prstGeom prst="rect">
              <a:avLst/>
            </a:prstGeom>
            <a:noFill/>
            <a:ln w="12700">
              <a:noFill/>
              <a:miter lim="800000"/>
              <a:headEnd type="none" w="sm" len="sm"/>
              <a:tailEnd type="none" w="sm" len="sm"/>
            </a:ln>
          </p:spPr>
        </p:pic>
        <p:grpSp>
          <p:nvGrpSpPr>
            <p:cNvPr id="69676" name="Group 3"/>
            <p:cNvGrpSpPr>
              <a:grpSpLocks/>
            </p:cNvGrpSpPr>
            <p:nvPr/>
          </p:nvGrpSpPr>
          <p:grpSpPr bwMode="auto">
            <a:xfrm>
              <a:off x="2361" y="2140"/>
              <a:ext cx="97" cy="59"/>
              <a:chOff x="3173" y="2489"/>
              <a:chExt cx="96" cy="64"/>
            </a:xfrm>
          </p:grpSpPr>
          <p:sp>
            <p:nvSpPr>
              <p:cNvPr id="69703" name="Oval 4"/>
              <p:cNvSpPr>
                <a:spLocks noChangeArrowheads="1"/>
              </p:cNvSpPr>
              <p:nvPr/>
            </p:nvSpPr>
            <p:spPr bwMode="auto">
              <a:xfrm rot="1495821">
                <a:off x="3188" y="2516"/>
                <a:ext cx="50" cy="37"/>
              </a:xfrm>
              <a:prstGeom prst="ellipse">
                <a:avLst/>
              </a:prstGeom>
              <a:solidFill>
                <a:srgbClr val="FF0000"/>
              </a:solidFill>
              <a:ln w="12700">
                <a:solidFill>
                  <a:srgbClr val="FF0000"/>
                </a:solidFill>
                <a:round/>
                <a:headEnd type="none" w="sm" len="sm"/>
                <a:tailEnd type="none" w="sm" len="sm"/>
              </a:ln>
            </p:spPr>
            <p:txBody>
              <a:bodyPr wrap="none" anchor="ctr"/>
              <a:lstStyle/>
              <a:p>
                <a:pPr algn="ctr"/>
                <a:endParaRPr lang="tr-TR" altLang="tr-TR" sz="2400" b="1" i="1">
                  <a:solidFill>
                    <a:schemeClr val="bg1"/>
                  </a:solidFill>
                </a:endParaRPr>
              </a:p>
            </p:txBody>
          </p:sp>
          <p:sp>
            <p:nvSpPr>
              <p:cNvPr id="69704" name="Line 5"/>
              <p:cNvSpPr>
                <a:spLocks noChangeShapeType="1"/>
              </p:cNvSpPr>
              <p:nvPr/>
            </p:nvSpPr>
            <p:spPr bwMode="auto">
              <a:xfrm rot="1495821">
                <a:off x="3173" y="2489"/>
                <a:ext cx="50" cy="37"/>
              </a:xfrm>
              <a:prstGeom prst="line">
                <a:avLst/>
              </a:prstGeom>
              <a:noFill/>
              <a:ln w="38100">
                <a:solidFill>
                  <a:srgbClr val="FF0000"/>
                </a:solidFill>
                <a:round/>
                <a:headEnd type="none" w="sm" len="sm"/>
                <a:tailEnd/>
              </a:ln>
            </p:spPr>
            <p:txBody>
              <a:bodyPr wrap="none" anchor="ctr"/>
              <a:lstStyle/>
              <a:p>
                <a:endParaRPr lang="tr-TR"/>
              </a:p>
            </p:txBody>
          </p:sp>
          <p:sp>
            <p:nvSpPr>
              <p:cNvPr id="69705" name="Line 6"/>
              <p:cNvSpPr>
                <a:spLocks noChangeShapeType="1"/>
              </p:cNvSpPr>
              <p:nvPr/>
            </p:nvSpPr>
            <p:spPr bwMode="auto">
              <a:xfrm rot="1495821">
                <a:off x="3222" y="2497"/>
                <a:ext cx="0" cy="37"/>
              </a:xfrm>
              <a:prstGeom prst="line">
                <a:avLst/>
              </a:prstGeom>
              <a:noFill/>
              <a:ln w="38100">
                <a:solidFill>
                  <a:srgbClr val="FF0000"/>
                </a:solidFill>
                <a:round/>
                <a:headEnd type="none" w="sm" len="sm"/>
                <a:tailEnd/>
              </a:ln>
            </p:spPr>
            <p:txBody>
              <a:bodyPr wrap="none" anchor="ctr"/>
              <a:lstStyle/>
              <a:p>
                <a:endParaRPr lang="tr-TR"/>
              </a:p>
            </p:txBody>
          </p:sp>
          <p:sp>
            <p:nvSpPr>
              <p:cNvPr id="69706" name="Line 7"/>
              <p:cNvSpPr>
                <a:spLocks noChangeShapeType="1"/>
              </p:cNvSpPr>
              <p:nvPr/>
            </p:nvSpPr>
            <p:spPr bwMode="auto">
              <a:xfrm rot="1495821" flipH="1">
                <a:off x="3219" y="2510"/>
                <a:ext cx="50" cy="37"/>
              </a:xfrm>
              <a:prstGeom prst="line">
                <a:avLst/>
              </a:prstGeom>
              <a:noFill/>
              <a:ln w="38100">
                <a:solidFill>
                  <a:srgbClr val="FF0000"/>
                </a:solidFill>
                <a:round/>
                <a:headEnd type="none" w="sm" len="sm"/>
                <a:tailEnd/>
              </a:ln>
            </p:spPr>
            <p:txBody>
              <a:bodyPr wrap="none" anchor="ctr"/>
              <a:lstStyle/>
              <a:p>
                <a:endParaRPr lang="tr-TR"/>
              </a:p>
            </p:txBody>
          </p:sp>
        </p:grpSp>
        <p:sp>
          <p:nvSpPr>
            <p:cNvPr id="69677" name="Text Box 8"/>
            <p:cNvSpPr txBox="1">
              <a:spLocks noChangeArrowheads="1"/>
            </p:cNvSpPr>
            <p:nvPr/>
          </p:nvSpPr>
          <p:spPr bwMode="auto">
            <a:xfrm>
              <a:off x="657" y="463"/>
              <a:ext cx="2133" cy="518"/>
            </a:xfrm>
            <a:prstGeom prst="rect">
              <a:avLst/>
            </a:prstGeom>
            <a:gradFill rotWithShape="0">
              <a:gsLst>
                <a:gs pos="0">
                  <a:srgbClr val="280000"/>
                </a:gs>
                <a:gs pos="50000">
                  <a:srgbClr val="990000"/>
                </a:gs>
                <a:gs pos="100000">
                  <a:srgbClr val="280000"/>
                </a:gs>
              </a:gsLst>
              <a:lin ang="5400000" scaled="1"/>
            </a:gradFill>
            <a:ln w="9525">
              <a:noFill/>
              <a:miter lim="800000"/>
              <a:headEnd/>
              <a:tailEnd/>
            </a:ln>
          </p:spPr>
          <p:txBody>
            <a:bodyPr wrap="none">
              <a:spAutoFit/>
            </a:bodyPr>
            <a:lstStyle/>
            <a:p>
              <a:pPr algn="ctr"/>
              <a:r>
                <a:rPr lang="tr-TR" altLang="tr-TR" sz="2400" b="1">
                  <a:solidFill>
                    <a:srgbClr val="FFFF00"/>
                  </a:solidFill>
                </a:rPr>
                <a:t>ÇANAKKALE BOĞAZI</a:t>
              </a:r>
            </a:p>
            <a:p>
              <a:pPr algn="ctr"/>
              <a:r>
                <a:rPr lang="tr-TR" altLang="tr-TR" sz="2400" b="1">
                  <a:solidFill>
                    <a:srgbClr val="FFFF00"/>
                  </a:solidFill>
                </a:rPr>
                <a:t>SAVUNMA SİSTEMİ</a:t>
              </a:r>
            </a:p>
          </p:txBody>
        </p:sp>
        <p:grpSp>
          <p:nvGrpSpPr>
            <p:cNvPr id="69678" name="Group 9"/>
            <p:cNvGrpSpPr>
              <a:grpSpLocks/>
            </p:cNvGrpSpPr>
            <p:nvPr/>
          </p:nvGrpSpPr>
          <p:grpSpPr bwMode="auto">
            <a:xfrm>
              <a:off x="2289" y="2176"/>
              <a:ext cx="97" cy="59"/>
              <a:chOff x="3173" y="2489"/>
              <a:chExt cx="96" cy="64"/>
            </a:xfrm>
          </p:grpSpPr>
          <p:sp>
            <p:nvSpPr>
              <p:cNvPr id="69699" name="Oval 10"/>
              <p:cNvSpPr>
                <a:spLocks noChangeArrowheads="1"/>
              </p:cNvSpPr>
              <p:nvPr/>
            </p:nvSpPr>
            <p:spPr bwMode="auto">
              <a:xfrm rot="1495821">
                <a:off x="3188" y="2516"/>
                <a:ext cx="50" cy="37"/>
              </a:xfrm>
              <a:prstGeom prst="ellipse">
                <a:avLst/>
              </a:prstGeom>
              <a:solidFill>
                <a:srgbClr val="FF0000"/>
              </a:solidFill>
              <a:ln w="12700">
                <a:solidFill>
                  <a:srgbClr val="FF0000"/>
                </a:solidFill>
                <a:round/>
                <a:headEnd type="none" w="sm" len="sm"/>
                <a:tailEnd type="none" w="sm" len="sm"/>
              </a:ln>
            </p:spPr>
            <p:txBody>
              <a:bodyPr wrap="none" anchor="ctr"/>
              <a:lstStyle/>
              <a:p>
                <a:pPr algn="ctr"/>
                <a:endParaRPr lang="tr-TR" altLang="tr-TR" sz="2400" b="1" i="1">
                  <a:solidFill>
                    <a:schemeClr val="bg1"/>
                  </a:solidFill>
                </a:endParaRPr>
              </a:p>
            </p:txBody>
          </p:sp>
          <p:sp>
            <p:nvSpPr>
              <p:cNvPr id="69700" name="Line 11"/>
              <p:cNvSpPr>
                <a:spLocks noChangeShapeType="1"/>
              </p:cNvSpPr>
              <p:nvPr/>
            </p:nvSpPr>
            <p:spPr bwMode="auto">
              <a:xfrm rot="1495821">
                <a:off x="3173" y="2489"/>
                <a:ext cx="50" cy="37"/>
              </a:xfrm>
              <a:prstGeom prst="line">
                <a:avLst/>
              </a:prstGeom>
              <a:noFill/>
              <a:ln w="38100">
                <a:solidFill>
                  <a:srgbClr val="FF0000"/>
                </a:solidFill>
                <a:round/>
                <a:headEnd type="none" w="sm" len="sm"/>
                <a:tailEnd/>
              </a:ln>
            </p:spPr>
            <p:txBody>
              <a:bodyPr wrap="none" anchor="ctr"/>
              <a:lstStyle/>
              <a:p>
                <a:endParaRPr lang="tr-TR"/>
              </a:p>
            </p:txBody>
          </p:sp>
          <p:sp>
            <p:nvSpPr>
              <p:cNvPr id="69701" name="Line 12"/>
              <p:cNvSpPr>
                <a:spLocks noChangeShapeType="1"/>
              </p:cNvSpPr>
              <p:nvPr/>
            </p:nvSpPr>
            <p:spPr bwMode="auto">
              <a:xfrm rot="1495821">
                <a:off x="3222" y="2497"/>
                <a:ext cx="0" cy="37"/>
              </a:xfrm>
              <a:prstGeom prst="line">
                <a:avLst/>
              </a:prstGeom>
              <a:noFill/>
              <a:ln w="38100">
                <a:solidFill>
                  <a:srgbClr val="FF0000"/>
                </a:solidFill>
                <a:round/>
                <a:headEnd type="none" w="sm" len="sm"/>
                <a:tailEnd/>
              </a:ln>
            </p:spPr>
            <p:txBody>
              <a:bodyPr wrap="none" anchor="ctr"/>
              <a:lstStyle/>
              <a:p>
                <a:endParaRPr lang="tr-TR"/>
              </a:p>
            </p:txBody>
          </p:sp>
          <p:sp>
            <p:nvSpPr>
              <p:cNvPr id="69702" name="Line 13"/>
              <p:cNvSpPr>
                <a:spLocks noChangeShapeType="1"/>
              </p:cNvSpPr>
              <p:nvPr/>
            </p:nvSpPr>
            <p:spPr bwMode="auto">
              <a:xfrm rot="1495821" flipH="1">
                <a:off x="3219" y="2510"/>
                <a:ext cx="50" cy="37"/>
              </a:xfrm>
              <a:prstGeom prst="line">
                <a:avLst/>
              </a:prstGeom>
              <a:noFill/>
              <a:ln w="38100">
                <a:solidFill>
                  <a:srgbClr val="FF0000"/>
                </a:solidFill>
                <a:round/>
                <a:headEnd type="none" w="sm" len="sm"/>
                <a:tailEnd/>
              </a:ln>
            </p:spPr>
            <p:txBody>
              <a:bodyPr wrap="none" anchor="ctr"/>
              <a:lstStyle/>
              <a:p>
                <a:endParaRPr lang="tr-TR"/>
              </a:p>
            </p:txBody>
          </p:sp>
        </p:grpSp>
        <p:grpSp>
          <p:nvGrpSpPr>
            <p:cNvPr id="69679" name="Group 14"/>
            <p:cNvGrpSpPr>
              <a:grpSpLocks/>
            </p:cNvGrpSpPr>
            <p:nvPr/>
          </p:nvGrpSpPr>
          <p:grpSpPr bwMode="auto">
            <a:xfrm>
              <a:off x="2653" y="2351"/>
              <a:ext cx="2635" cy="1311"/>
              <a:chOff x="2501" y="2448"/>
              <a:chExt cx="2830" cy="1427"/>
            </a:xfrm>
          </p:grpSpPr>
          <p:graphicFrame>
            <p:nvGraphicFramePr>
              <p:cNvPr id="69648" name="Object 15"/>
              <p:cNvGraphicFramePr>
                <a:graphicFrameLocks/>
              </p:cNvGraphicFramePr>
              <p:nvPr/>
            </p:nvGraphicFramePr>
            <p:xfrm>
              <a:off x="3504" y="2448"/>
              <a:ext cx="1008" cy="624"/>
            </p:xfrm>
            <a:graphic>
              <a:graphicData uri="http://schemas.openxmlformats.org/presentationml/2006/ole">
                <mc:AlternateContent xmlns:mc="http://schemas.openxmlformats.org/markup-compatibility/2006">
                  <mc:Choice xmlns:v="urn:schemas-microsoft-com:vml" Requires="v">
                    <p:oleObj spid="_x0000_s24577" name="Bit Eşlem Resmi" r:id="rId4" imgW="665163" imgH="682625" progId="PBrush">
                      <p:embed/>
                    </p:oleObj>
                  </mc:Choice>
                  <mc:Fallback>
                    <p:oleObj name="Bit Eşlem Resmi" r:id="rId4" imgW="665163" imgH="682625" progId="PBrush">
                      <p:embed/>
                      <p:pic>
                        <p:nvPicPr>
                          <p:cNvPr id="69648" name="Object 1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4" y="2448"/>
                            <a:ext cx="1008" cy="624"/>
                          </a:xfrm>
                          <a:prstGeom prst="rect">
                            <a:avLst/>
                          </a:prstGeom>
                          <a:noFill/>
                          <a:ln w="9525">
                            <a:solidFill>
                              <a:schemeClr val="bg1"/>
                            </a:solidFill>
                            <a:miter lim="800000"/>
                            <a:headEnd/>
                            <a:tailEnd/>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69649" name="Text Box 16"/>
              <p:cNvSpPr txBox="1">
                <a:spLocks noChangeArrowheads="1"/>
              </p:cNvSpPr>
              <p:nvPr/>
            </p:nvSpPr>
            <p:spPr bwMode="auto">
              <a:xfrm>
                <a:off x="2501" y="3311"/>
                <a:ext cx="2830" cy="564"/>
              </a:xfrm>
              <a:prstGeom prst="rect">
                <a:avLst/>
              </a:prstGeom>
              <a:noFill/>
              <a:ln w="9525">
                <a:noFill/>
                <a:miter lim="800000"/>
                <a:headEnd/>
                <a:tailEnd/>
              </a:ln>
              <a:effectLst>
                <a:outerShdw dist="35921" dir="2700000" algn="ctr" rotWithShape="0">
                  <a:schemeClr val="tx1"/>
                </a:outerShdw>
              </a:effectLst>
            </p:spPr>
            <p:txBody>
              <a:bodyPr wrap="none">
                <a:spAutoFit/>
              </a:bodyPr>
              <a:lstStyle/>
              <a:p>
                <a:pPr algn="ctr">
                  <a:defRPr/>
                </a:pPr>
                <a:r>
                  <a:rPr lang="tr-TR" altLang="tr-TR" sz="2400" b="1">
                    <a:solidFill>
                      <a:srgbClr val="0000FF"/>
                    </a:solidFill>
                    <a:latin typeface="Arial Black" pitchFamily="34" charset="0"/>
                  </a:rPr>
                  <a:t>TOPLARIN ÇOĞU ESKİ, </a:t>
                </a:r>
              </a:p>
              <a:p>
                <a:pPr algn="ctr">
                  <a:defRPr/>
                </a:pPr>
                <a:r>
                  <a:rPr lang="tr-TR" altLang="tr-TR" sz="2400" b="1">
                    <a:solidFill>
                      <a:srgbClr val="0000FF"/>
                    </a:solidFill>
                    <a:latin typeface="Arial Black" pitchFamily="34" charset="0"/>
                  </a:rPr>
                  <a:t>ATIŞ MESAFELERİ KISA</a:t>
                </a:r>
              </a:p>
            </p:txBody>
          </p:sp>
        </p:grpSp>
        <p:grpSp>
          <p:nvGrpSpPr>
            <p:cNvPr id="69680" name="Group 17"/>
            <p:cNvGrpSpPr>
              <a:grpSpLocks/>
            </p:cNvGrpSpPr>
            <p:nvPr/>
          </p:nvGrpSpPr>
          <p:grpSpPr bwMode="auto">
            <a:xfrm>
              <a:off x="1745" y="1064"/>
              <a:ext cx="1776" cy="1590"/>
              <a:chOff x="1713" y="1109"/>
              <a:chExt cx="1776" cy="1590"/>
            </a:xfrm>
          </p:grpSpPr>
          <p:sp>
            <p:nvSpPr>
              <p:cNvPr id="69688" name="Line 18"/>
              <p:cNvSpPr>
                <a:spLocks noChangeShapeType="1"/>
              </p:cNvSpPr>
              <p:nvPr/>
            </p:nvSpPr>
            <p:spPr bwMode="auto">
              <a:xfrm flipH="1">
                <a:off x="1713" y="1872"/>
                <a:ext cx="336" cy="384"/>
              </a:xfrm>
              <a:prstGeom prst="line">
                <a:avLst/>
              </a:prstGeom>
              <a:noFill/>
              <a:ln w="38100">
                <a:solidFill>
                  <a:srgbClr val="FF3300"/>
                </a:solidFill>
                <a:round/>
                <a:headEnd type="none" w="sm" len="sm"/>
                <a:tailEnd type="none" w="sm" len="sm"/>
              </a:ln>
            </p:spPr>
            <p:txBody>
              <a:bodyPr/>
              <a:lstStyle/>
              <a:p>
                <a:endParaRPr lang="tr-TR"/>
              </a:p>
            </p:txBody>
          </p:sp>
          <p:sp>
            <p:nvSpPr>
              <p:cNvPr id="69689" name="Line 19"/>
              <p:cNvSpPr>
                <a:spLocks noChangeShapeType="1"/>
              </p:cNvSpPr>
              <p:nvPr/>
            </p:nvSpPr>
            <p:spPr bwMode="auto">
              <a:xfrm flipH="1">
                <a:off x="2491" y="2314"/>
                <a:ext cx="336" cy="384"/>
              </a:xfrm>
              <a:prstGeom prst="line">
                <a:avLst/>
              </a:prstGeom>
              <a:noFill/>
              <a:ln w="38100">
                <a:solidFill>
                  <a:srgbClr val="FF3300"/>
                </a:solidFill>
                <a:round/>
                <a:headEnd type="none" w="sm" len="sm"/>
                <a:tailEnd type="none" w="sm" len="sm"/>
              </a:ln>
            </p:spPr>
            <p:txBody>
              <a:bodyPr/>
              <a:lstStyle/>
              <a:p>
                <a:endParaRPr lang="tr-TR"/>
              </a:p>
            </p:txBody>
          </p:sp>
          <p:sp>
            <p:nvSpPr>
              <p:cNvPr id="69690" name="Line 20"/>
              <p:cNvSpPr>
                <a:spLocks noChangeShapeType="1"/>
              </p:cNvSpPr>
              <p:nvPr/>
            </p:nvSpPr>
            <p:spPr bwMode="auto">
              <a:xfrm>
                <a:off x="1728" y="2256"/>
                <a:ext cx="768" cy="443"/>
              </a:xfrm>
              <a:prstGeom prst="line">
                <a:avLst/>
              </a:prstGeom>
              <a:noFill/>
              <a:ln w="38100">
                <a:solidFill>
                  <a:srgbClr val="FF3300"/>
                </a:solidFill>
                <a:round/>
                <a:headEnd type="none" w="sm" len="sm"/>
                <a:tailEnd type="none" w="sm" len="sm"/>
              </a:ln>
            </p:spPr>
            <p:txBody>
              <a:bodyPr/>
              <a:lstStyle/>
              <a:p>
                <a:endParaRPr lang="tr-TR"/>
              </a:p>
            </p:txBody>
          </p:sp>
          <p:sp>
            <p:nvSpPr>
              <p:cNvPr id="69691" name="Line 21"/>
              <p:cNvSpPr>
                <a:spLocks noChangeShapeType="1"/>
              </p:cNvSpPr>
              <p:nvPr/>
            </p:nvSpPr>
            <p:spPr bwMode="auto">
              <a:xfrm>
                <a:off x="2059" y="1877"/>
                <a:ext cx="768" cy="443"/>
              </a:xfrm>
              <a:prstGeom prst="line">
                <a:avLst/>
              </a:prstGeom>
              <a:noFill/>
              <a:ln w="38100">
                <a:solidFill>
                  <a:srgbClr val="FF3300"/>
                </a:solidFill>
                <a:round/>
                <a:headEnd type="none" w="sm" len="sm"/>
                <a:tailEnd type="none" w="sm" len="sm"/>
              </a:ln>
            </p:spPr>
            <p:txBody>
              <a:bodyPr/>
              <a:lstStyle/>
              <a:p>
                <a:endParaRPr lang="tr-TR"/>
              </a:p>
            </p:txBody>
          </p:sp>
          <p:sp>
            <p:nvSpPr>
              <p:cNvPr id="69692" name="Line 22"/>
              <p:cNvSpPr>
                <a:spLocks noChangeShapeType="1"/>
              </p:cNvSpPr>
              <p:nvPr/>
            </p:nvSpPr>
            <p:spPr bwMode="auto">
              <a:xfrm flipH="1">
                <a:off x="2045" y="1487"/>
                <a:ext cx="336" cy="384"/>
              </a:xfrm>
              <a:prstGeom prst="line">
                <a:avLst/>
              </a:prstGeom>
              <a:noFill/>
              <a:ln w="38100">
                <a:solidFill>
                  <a:srgbClr val="FF3300"/>
                </a:solidFill>
                <a:round/>
                <a:headEnd type="none" w="sm" len="sm"/>
                <a:tailEnd type="none" w="sm" len="sm"/>
              </a:ln>
            </p:spPr>
            <p:txBody>
              <a:bodyPr/>
              <a:lstStyle/>
              <a:p>
                <a:endParaRPr lang="tr-TR"/>
              </a:p>
            </p:txBody>
          </p:sp>
          <p:sp>
            <p:nvSpPr>
              <p:cNvPr id="69693" name="Line 23"/>
              <p:cNvSpPr>
                <a:spLocks noChangeShapeType="1"/>
              </p:cNvSpPr>
              <p:nvPr/>
            </p:nvSpPr>
            <p:spPr bwMode="auto">
              <a:xfrm flipH="1">
                <a:off x="2823" y="1929"/>
                <a:ext cx="336" cy="384"/>
              </a:xfrm>
              <a:prstGeom prst="line">
                <a:avLst/>
              </a:prstGeom>
              <a:noFill/>
              <a:ln w="38100">
                <a:solidFill>
                  <a:srgbClr val="FF3300"/>
                </a:solidFill>
                <a:round/>
                <a:headEnd type="none" w="sm" len="sm"/>
                <a:tailEnd type="none" w="sm" len="sm"/>
              </a:ln>
            </p:spPr>
            <p:txBody>
              <a:bodyPr/>
              <a:lstStyle/>
              <a:p>
                <a:endParaRPr lang="tr-TR"/>
              </a:p>
            </p:txBody>
          </p:sp>
          <p:sp>
            <p:nvSpPr>
              <p:cNvPr id="69694" name="Line 24"/>
              <p:cNvSpPr>
                <a:spLocks noChangeShapeType="1"/>
              </p:cNvSpPr>
              <p:nvPr/>
            </p:nvSpPr>
            <p:spPr bwMode="auto">
              <a:xfrm>
                <a:off x="2383" y="1499"/>
                <a:ext cx="768" cy="443"/>
              </a:xfrm>
              <a:prstGeom prst="line">
                <a:avLst/>
              </a:prstGeom>
              <a:noFill/>
              <a:ln w="38100">
                <a:solidFill>
                  <a:srgbClr val="FF3300"/>
                </a:solidFill>
                <a:round/>
                <a:headEnd type="none" w="sm" len="sm"/>
                <a:tailEnd type="none" w="sm" len="sm"/>
              </a:ln>
            </p:spPr>
            <p:txBody>
              <a:bodyPr/>
              <a:lstStyle/>
              <a:p>
                <a:endParaRPr lang="tr-TR"/>
              </a:p>
            </p:txBody>
          </p:sp>
          <p:sp>
            <p:nvSpPr>
              <p:cNvPr id="69695" name="Line 25"/>
              <p:cNvSpPr>
                <a:spLocks noChangeShapeType="1"/>
              </p:cNvSpPr>
              <p:nvPr/>
            </p:nvSpPr>
            <p:spPr bwMode="auto">
              <a:xfrm flipH="1">
                <a:off x="2375" y="1109"/>
                <a:ext cx="336" cy="384"/>
              </a:xfrm>
              <a:prstGeom prst="line">
                <a:avLst/>
              </a:prstGeom>
              <a:noFill/>
              <a:ln w="38100">
                <a:solidFill>
                  <a:srgbClr val="FF3300"/>
                </a:solidFill>
                <a:round/>
                <a:headEnd type="none" w="sm" len="sm"/>
                <a:tailEnd type="none" w="sm" len="sm"/>
              </a:ln>
            </p:spPr>
            <p:txBody>
              <a:bodyPr/>
              <a:lstStyle/>
              <a:p>
                <a:endParaRPr lang="tr-TR"/>
              </a:p>
            </p:txBody>
          </p:sp>
          <p:sp>
            <p:nvSpPr>
              <p:cNvPr id="69696" name="Line 26"/>
              <p:cNvSpPr>
                <a:spLocks noChangeShapeType="1"/>
              </p:cNvSpPr>
              <p:nvPr/>
            </p:nvSpPr>
            <p:spPr bwMode="auto">
              <a:xfrm flipH="1">
                <a:off x="3153" y="1551"/>
                <a:ext cx="336" cy="384"/>
              </a:xfrm>
              <a:prstGeom prst="line">
                <a:avLst/>
              </a:prstGeom>
              <a:noFill/>
              <a:ln w="38100">
                <a:solidFill>
                  <a:srgbClr val="FF3300"/>
                </a:solidFill>
                <a:round/>
                <a:headEnd type="none" w="sm" len="sm"/>
                <a:tailEnd type="none" w="sm" len="sm"/>
              </a:ln>
            </p:spPr>
            <p:txBody>
              <a:bodyPr/>
              <a:lstStyle/>
              <a:p>
                <a:endParaRPr lang="tr-TR"/>
              </a:p>
            </p:txBody>
          </p:sp>
          <p:sp>
            <p:nvSpPr>
              <p:cNvPr id="69697" name="Line 27"/>
              <p:cNvSpPr>
                <a:spLocks noChangeShapeType="1"/>
              </p:cNvSpPr>
              <p:nvPr/>
            </p:nvSpPr>
            <p:spPr bwMode="auto">
              <a:xfrm>
                <a:off x="2709" y="1116"/>
                <a:ext cx="768" cy="443"/>
              </a:xfrm>
              <a:prstGeom prst="line">
                <a:avLst/>
              </a:prstGeom>
              <a:noFill/>
              <a:ln w="38100">
                <a:solidFill>
                  <a:srgbClr val="FF3300"/>
                </a:solidFill>
                <a:round/>
                <a:headEnd type="none" w="sm" len="sm"/>
                <a:tailEnd type="none" w="sm" len="sm"/>
              </a:ln>
            </p:spPr>
            <p:txBody>
              <a:bodyPr/>
              <a:lstStyle/>
              <a:p>
                <a:endParaRPr lang="tr-TR"/>
              </a:p>
            </p:txBody>
          </p:sp>
        </p:grpSp>
        <p:grpSp>
          <p:nvGrpSpPr>
            <p:cNvPr id="69681" name="Group 28"/>
            <p:cNvGrpSpPr>
              <a:grpSpLocks/>
            </p:cNvGrpSpPr>
            <p:nvPr/>
          </p:nvGrpSpPr>
          <p:grpSpPr bwMode="auto">
            <a:xfrm>
              <a:off x="2648" y="943"/>
              <a:ext cx="1746" cy="702"/>
              <a:chOff x="2736" y="816"/>
              <a:chExt cx="1728" cy="761"/>
            </a:xfrm>
          </p:grpSpPr>
          <p:graphicFrame>
            <p:nvGraphicFramePr>
              <p:cNvPr id="69662" name="Object 29"/>
              <p:cNvGraphicFramePr>
                <a:graphicFrameLocks/>
              </p:cNvGraphicFramePr>
              <p:nvPr/>
            </p:nvGraphicFramePr>
            <p:xfrm>
              <a:off x="3159" y="1368"/>
              <a:ext cx="288" cy="209"/>
            </p:xfrm>
            <a:graphic>
              <a:graphicData uri="http://schemas.openxmlformats.org/presentationml/2006/ole">
                <mc:AlternateContent xmlns:mc="http://schemas.openxmlformats.org/markup-compatibility/2006">
                  <mc:Choice xmlns:v="urn:schemas-microsoft-com:vml" Requires="v">
                    <p:oleObj spid="_x0000_s24578" name="Bit Eşlem Resmi" r:id="rId6" imgW="665163" imgH="682625" progId="PBrush">
                      <p:embed/>
                    </p:oleObj>
                  </mc:Choice>
                  <mc:Fallback>
                    <p:oleObj name="Bit Eşlem Resmi" r:id="rId6" imgW="665163" imgH="682625" progId="PBrush">
                      <p:embed/>
                      <p:pic>
                        <p:nvPicPr>
                          <p:cNvPr id="69662" name="Object 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9" y="1368"/>
                            <a:ext cx="288" cy="209"/>
                          </a:xfrm>
                          <a:prstGeom prst="rect">
                            <a:avLst/>
                          </a:prstGeom>
                          <a:noFill/>
                          <a:ln w="9525">
                            <a:solidFill>
                              <a:schemeClr val="bg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69663" name="AutoShape 30" descr="Mavi dokulu kağıt"/>
              <p:cNvSpPr>
                <a:spLocks noChangeArrowheads="1"/>
              </p:cNvSpPr>
              <p:nvPr/>
            </p:nvSpPr>
            <p:spPr bwMode="auto">
              <a:xfrm>
                <a:off x="3408" y="816"/>
                <a:ext cx="1056" cy="336"/>
              </a:xfrm>
              <a:prstGeom prst="wedgeRectCallout">
                <a:avLst>
                  <a:gd name="adj1" fmla="val -66667"/>
                  <a:gd name="adj2" fmla="val 96727"/>
                </a:avLst>
              </a:prstGeom>
              <a:blipFill dpi="0" rotWithShape="0">
                <a:blip r:embed="rId7"/>
                <a:srcRect/>
                <a:tile tx="0" ty="0" sx="100000" sy="100000" flip="none" algn="tl"/>
              </a:blipFill>
              <a:ln w="9525">
                <a:solidFill>
                  <a:schemeClr val="tx1"/>
                </a:solidFill>
                <a:miter lim="800000"/>
                <a:headEnd/>
                <a:tailEnd/>
              </a:ln>
              <a:effectLst>
                <a:outerShdw dist="35921" dir="2700000" algn="ctr" rotWithShape="0">
                  <a:schemeClr val="bg2"/>
                </a:outerShdw>
              </a:effectLst>
            </p:spPr>
            <p:txBody>
              <a:bodyPr anchor="ctr" anchorCtr="1"/>
              <a:lstStyle/>
              <a:p>
                <a:pPr algn="ctr">
                  <a:defRPr/>
                </a:pPr>
                <a:r>
                  <a:rPr lang="tr-TR" altLang="tr-TR" sz="1500" b="1">
                    <a:solidFill>
                      <a:srgbClr val="FF0000"/>
                    </a:solidFill>
                  </a:rPr>
                  <a:t>İÇ SAVUNMA</a:t>
                </a:r>
              </a:p>
              <a:p>
                <a:pPr algn="ctr">
                  <a:defRPr/>
                </a:pPr>
                <a:r>
                  <a:rPr lang="tr-TR" altLang="tr-TR" sz="1500" b="1">
                    <a:solidFill>
                      <a:srgbClr val="FF0000"/>
                    </a:solidFill>
                  </a:rPr>
                  <a:t>BÖLGESİ</a:t>
                </a:r>
              </a:p>
            </p:txBody>
          </p:sp>
          <p:graphicFrame>
            <p:nvGraphicFramePr>
              <p:cNvPr id="69664" name="Object 31"/>
              <p:cNvGraphicFramePr>
                <a:graphicFrameLocks/>
              </p:cNvGraphicFramePr>
              <p:nvPr/>
            </p:nvGraphicFramePr>
            <p:xfrm>
              <a:off x="2736" y="1296"/>
              <a:ext cx="288" cy="209"/>
            </p:xfrm>
            <a:graphic>
              <a:graphicData uri="http://schemas.openxmlformats.org/presentationml/2006/ole">
                <mc:AlternateContent xmlns:mc="http://schemas.openxmlformats.org/markup-compatibility/2006">
                  <mc:Choice xmlns:v="urn:schemas-microsoft-com:vml" Requires="v">
                    <p:oleObj spid="_x0000_s24579" name="Bit Eşlem Resmi" r:id="rId8" imgW="577850" imgH="722313" progId="PBrush">
                      <p:embed/>
                    </p:oleObj>
                  </mc:Choice>
                  <mc:Fallback>
                    <p:oleObj name="Bit Eşlem Resmi" r:id="rId8" imgW="577850" imgH="722313" progId="PBrush">
                      <p:embed/>
                      <p:pic>
                        <p:nvPicPr>
                          <p:cNvPr id="69664" name="Object 3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6" y="1296"/>
                            <a:ext cx="288" cy="209"/>
                          </a:xfrm>
                          <a:prstGeom prst="rect">
                            <a:avLst/>
                          </a:prstGeom>
                          <a:noFill/>
                          <a:ln w="9525">
                            <a:solidFill>
                              <a:schemeClr val="bg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grpSp>
        <p:grpSp>
          <p:nvGrpSpPr>
            <p:cNvPr id="69682" name="Group 32"/>
            <p:cNvGrpSpPr>
              <a:grpSpLocks/>
            </p:cNvGrpSpPr>
            <p:nvPr/>
          </p:nvGrpSpPr>
          <p:grpSpPr bwMode="auto">
            <a:xfrm>
              <a:off x="533" y="1513"/>
              <a:ext cx="2087" cy="946"/>
              <a:chOff x="480" y="1488"/>
              <a:chExt cx="2064" cy="1025"/>
            </a:xfrm>
          </p:grpSpPr>
          <p:graphicFrame>
            <p:nvGraphicFramePr>
              <p:cNvPr id="69666" name="Object 33"/>
              <p:cNvGraphicFramePr>
                <a:graphicFrameLocks/>
              </p:cNvGraphicFramePr>
              <p:nvPr/>
            </p:nvGraphicFramePr>
            <p:xfrm>
              <a:off x="1872" y="2055"/>
              <a:ext cx="288" cy="209"/>
            </p:xfrm>
            <a:graphic>
              <a:graphicData uri="http://schemas.openxmlformats.org/presentationml/2006/ole">
                <mc:AlternateContent xmlns:mc="http://schemas.openxmlformats.org/markup-compatibility/2006">
                  <mc:Choice xmlns:v="urn:schemas-microsoft-com:vml" Requires="v">
                    <p:oleObj spid="_x0000_s24580" name="Bit Eşlem Resmi" r:id="rId10" imgW="577850" imgH="722313" progId="PBrush">
                      <p:embed/>
                    </p:oleObj>
                  </mc:Choice>
                  <mc:Fallback>
                    <p:oleObj name="Bit Eşlem Resmi" r:id="rId10" imgW="577850" imgH="722313" progId="PBrush">
                      <p:embed/>
                      <p:pic>
                        <p:nvPicPr>
                          <p:cNvPr id="69666" name="Object 3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2" y="2055"/>
                            <a:ext cx="288" cy="209"/>
                          </a:xfrm>
                          <a:prstGeom prst="rect">
                            <a:avLst/>
                          </a:prstGeom>
                          <a:noFill/>
                          <a:ln w="9525">
                            <a:solidFill>
                              <a:schemeClr val="bg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69667" name="Object 34"/>
              <p:cNvGraphicFramePr>
                <a:graphicFrameLocks/>
              </p:cNvGraphicFramePr>
              <p:nvPr/>
            </p:nvGraphicFramePr>
            <p:xfrm>
              <a:off x="2256" y="2304"/>
              <a:ext cx="288" cy="209"/>
            </p:xfrm>
            <a:graphic>
              <a:graphicData uri="http://schemas.openxmlformats.org/presentationml/2006/ole">
                <mc:AlternateContent xmlns:mc="http://schemas.openxmlformats.org/markup-compatibility/2006">
                  <mc:Choice xmlns:v="urn:schemas-microsoft-com:vml" Requires="v">
                    <p:oleObj spid="_x0000_s24581" name="Bit Eşlem Resmi" r:id="rId11" imgW="665163" imgH="682625" progId="PBrush">
                      <p:embed/>
                    </p:oleObj>
                  </mc:Choice>
                  <mc:Fallback>
                    <p:oleObj name="Bit Eşlem Resmi" r:id="rId11" imgW="665163" imgH="682625" progId="PBrush">
                      <p:embed/>
                      <p:pic>
                        <p:nvPicPr>
                          <p:cNvPr id="69667" name="Object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6" y="2304"/>
                            <a:ext cx="288" cy="209"/>
                          </a:xfrm>
                          <a:prstGeom prst="rect">
                            <a:avLst/>
                          </a:prstGeom>
                          <a:noFill/>
                          <a:ln w="9525">
                            <a:solidFill>
                              <a:schemeClr val="bg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69668" name="AutoShape 35" descr="Mavi dokulu kağıt"/>
              <p:cNvSpPr>
                <a:spLocks noChangeArrowheads="1"/>
              </p:cNvSpPr>
              <p:nvPr/>
            </p:nvSpPr>
            <p:spPr bwMode="auto">
              <a:xfrm>
                <a:off x="480" y="1488"/>
                <a:ext cx="1199" cy="336"/>
              </a:xfrm>
              <a:prstGeom prst="wedgeRectCallout">
                <a:avLst>
                  <a:gd name="adj1" fmla="val 71333"/>
                  <a:gd name="adj2" fmla="val 175000"/>
                </a:avLst>
              </a:prstGeom>
              <a:blipFill dpi="0" rotWithShape="0">
                <a:blip r:embed="rId7"/>
                <a:srcRect/>
                <a:tile tx="0" ty="0" sx="100000" sy="100000" flip="none" algn="tl"/>
              </a:blipFill>
              <a:ln w="9525">
                <a:solidFill>
                  <a:schemeClr val="tx1"/>
                </a:solidFill>
                <a:miter lim="800000"/>
                <a:headEnd/>
                <a:tailEnd/>
              </a:ln>
              <a:effectLst>
                <a:outerShdw dist="35921" dir="2700000" algn="ctr" rotWithShape="0">
                  <a:schemeClr val="bg2"/>
                </a:outerShdw>
              </a:effectLst>
            </p:spPr>
            <p:txBody>
              <a:bodyPr anchor="ctr" anchorCtr="1"/>
              <a:lstStyle/>
              <a:p>
                <a:pPr algn="ctr">
                  <a:defRPr/>
                </a:pPr>
                <a:r>
                  <a:rPr lang="tr-TR" altLang="tr-TR" sz="1500" b="1">
                    <a:solidFill>
                      <a:srgbClr val="FF0000"/>
                    </a:solidFill>
                  </a:rPr>
                  <a:t>DIŞ SAVUNMA</a:t>
                </a:r>
              </a:p>
              <a:p>
                <a:pPr algn="ctr">
                  <a:defRPr/>
                </a:pPr>
                <a:r>
                  <a:rPr lang="tr-TR" altLang="tr-TR" sz="1500" b="1">
                    <a:solidFill>
                      <a:srgbClr val="FF0000"/>
                    </a:solidFill>
                  </a:rPr>
                  <a:t>BÖLGESİ</a:t>
                </a:r>
              </a:p>
            </p:txBody>
          </p:sp>
        </p:grpSp>
        <p:sp>
          <p:nvSpPr>
            <p:cNvPr id="69669" name="AutoShape 36" descr="Mavi dokulu kağıt"/>
            <p:cNvSpPr>
              <a:spLocks noChangeArrowheads="1"/>
            </p:cNvSpPr>
            <p:nvPr/>
          </p:nvSpPr>
          <p:spPr bwMode="auto">
            <a:xfrm>
              <a:off x="480" y="2596"/>
              <a:ext cx="1408" cy="708"/>
            </a:xfrm>
            <a:prstGeom prst="wedgeRectCallout">
              <a:avLst>
                <a:gd name="adj1" fmla="val 69602"/>
                <a:gd name="adj2" fmla="val -88278"/>
              </a:avLst>
            </a:prstGeom>
            <a:blipFill dpi="0" rotWithShape="0">
              <a:blip r:embed="rId7"/>
              <a:srcRect/>
              <a:tile tx="0" ty="0" sx="100000" sy="100000" flip="none" algn="tl"/>
            </a:blipFill>
            <a:ln w="9525">
              <a:solidFill>
                <a:schemeClr val="tx1"/>
              </a:solidFill>
              <a:miter lim="800000"/>
              <a:headEnd/>
              <a:tailEnd/>
            </a:ln>
            <a:effectLst>
              <a:outerShdw dist="35921" dir="2700000" algn="ctr" rotWithShape="0">
                <a:schemeClr val="bg2"/>
              </a:outerShdw>
            </a:effectLst>
          </p:spPr>
          <p:txBody>
            <a:bodyPr anchor="ctr" anchorCtr="1"/>
            <a:lstStyle/>
            <a:p>
              <a:pPr algn="ctr">
                <a:defRPr/>
              </a:pPr>
              <a:r>
                <a:rPr lang="tr-TR" altLang="tr-TR" sz="1500" b="1" dirty="0">
                  <a:solidFill>
                    <a:srgbClr val="FF0000"/>
                  </a:solidFill>
                </a:rPr>
                <a:t>MAYIN MANİALARIMIZ</a:t>
              </a:r>
            </a:p>
            <a:p>
              <a:pPr algn="ctr">
                <a:defRPr/>
              </a:pPr>
              <a:r>
                <a:rPr lang="tr-TR" altLang="tr-TR" sz="1500" b="1" dirty="0">
                  <a:solidFill>
                    <a:srgbClr val="FF0000"/>
                  </a:solidFill>
                </a:rPr>
                <a:t>TOPLAM</a:t>
              </a:r>
            </a:p>
            <a:p>
              <a:pPr algn="ctr">
                <a:defRPr/>
              </a:pPr>
              <a:r>
                <a:rPr lang="tr-TR" altLang="tr-TR" sz="1500" b="1" dirty="0">
                  <a:solidFill>
                    <a:srgbClr val="FF0000"/>
                  </a:solidFill>
                </a:rPr>
                <a:t>403 MAYIN </a:t>
              </a:r>
            </a:p>
            <a:p>
              <a:pPr algn="ctr">
                <a:defRPr/>
              </a:pPr>
              <a:r>
                <a:rPr lang="tr-TR" altLang="tr-TR" sz="1500" b="1" dirty="0">
                  <a:solidFill>
                    <a:srgbClr val="FF0000"/>
                  </a:solidFill>
                </a:rPr>
                <a:t>10 HAT</a:t>
              </a:r>
            </a:p>
          </p:txBody>
        </p:sp>
        <p:grpSp>
          <p:nvGrpSpPr>
            <p:cNvPr id="69684" name="Group 37"/>
            <p:cNvGrpSpPr>
              <a:grpSpLocks/>
            </p:cNvGrpSpPr>
            <p:nvPr/>
          </p:nvGrpSpPr>
          <p:grpSpPr bwMode="auto">
            <a:xfrm>
              <a:off x="2344" y="1616"/>
              <a:ext cx="2184" cy="487"/>
              <a:chOff x="2304" y="1632"/>
              <a:chExt cx="2160" cy="528"/>
            </a:xfrm>
          </p:grpSpPr>
          <p:sp>
            <p:nvSpPr>
              <p:cNvPr id="69671" name="AutoShape 38" descr="Mavi dokulu kağıt"/>
              <p:cNvSpPr>
                <a:spLocks noChangeArrowheads="1"/>
              </p:cNvSpPr>
              <p:nvPr/>
            </p:nvSpPr>
            <p:spPr bwMode="auto">
              <a:xfrm>
                <a:off x="3120" y="1824"/>
                <a:ext cx="1345" cy="336"/>
              </a:xfrm>
              <a:prstGeom prst="wedgeRectCallout">
                <a:avLst>
                  <a:gd name="adj1" fmla="val -82440"/>
                  <a:gd name="adj2" fmla="val -50597"/>
                </a:avLst>
              </a:prstGeom>
              <a:blipFill dpi="0" rotWithShape="0">
                <a:blip r:embed="rId7"/>
                <a:srcRect/>
                <a:tile tx="0" ty="0" sx="100000" sy="100000" flip="none" algn="tl"/>
              </a:blipFill>
              <a:ln w="9525">
                <a:solidFill>
                  <a:schemeClr val="tx1"/>
                </a:solidFill>
                <a:miter lim="800000"/>
                <a:headEnd/>
                <a:tailEnd/>
              </a:ln>
              <a:effectLst>
                <a:outerShdw dist="35921" dir="2700000" algn="ctr" rotWithShape="0">
                  <a:schemeClr val="bg2"/>
                </a:outerShdw>
              </a:effectLst>
            </p:spPr>
            <p:txBody>
              <a:bodyPr anchor="ctr" anchorCtr="1"/>
              <a:lstStyle/>
              <a:p>
                <a:pPr algn="ctr">
                  <a:defRPr/>
                </a:pPr>
                <a:r>
                  <a:rPr lang="tr-TR" altLang="tr-TR" sz="1500" b="1">
                    <a:solidFill>
                      <a:srgbClr val="FF0000"/>
                    </a:solidFill>
                  </a:rPr>
                  <a:t>ORTA SAVUNMA</a:t>
                </a:r>
              </a:p>
              <a:p>
                <a:pPr algn="ctr">
                  <a:defRPr/>
                </a:pPr>
                <a:r>
                  <a:rPr lang="tr-TR" altLang="tr-TR" sz="1500" b="1">
                    <a:solidFill>
                      <a:srgbClr val="FF0000"/>
                    </a:solidFill>
                  </a:rPr>
                  <a:t>BÖLGESİ</a:t>
                </a:r>
              </a:p>
            </p:txBody>
          </p:sp>
          <p:graphicFrame>
            <p:nvGraphicFramePr>
              <p:cNvPr id="69672" name="Object 39"/>
              <p:cNvGraphicFramePr>
                <a:graphicFrameLocks/>
              </p:cNvGraphicFramePr>
              <p:nvPr/>
            </p:nvGraphicFramePr>
            <p:xfrm>
              <a:off x="2304" y="1632"/>
              <a:ext cx="288" cy="209"/>
            </p:xfrm>
            <a:graphic>
              <a:graphicData uri="http://schemas.openxmlformats.org/presentationml/2006/ole">
                <mc:AlternateContent xmlns:mc="http://schemas.openxmlformats.org/markup-compatibility/2006">
                  <mc:Choice xmlns:v="urn:schemas-microsoft-com:vml" Requires="v">
                    <p:oleObj spid="_x0000_s24582" name="Bit Eşlem Resmi" r:id="rId12" imgW="669925" imgH="682625" progId="PBrush">
                      <p:embed/>
                    </p:oleObj>
                  </mc:Choice>
                  <mc:Fallback>
                    <p:oleObj name="Bit Eşlem Resmi" r:id="rId12" imgW="669925" imgH="682625" progId="PBrush">
                      <p:embed/>
                      <p:pic>
                        <p:nvPicPr>
                          <p:cNvPr id="69672" name="Object 39"/>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04" y="1632"/>
                            <a:ext cx="288" cy="209"/>
                          </a:xfrm>
                          <a:prstGeom prst="rect">
                            <a:avLst/>
                          </a:prstGeom>
                          <a:noFill/>
                          <a:ln w="9525">
                            <a:solidFill>
                              <a:schemeClr val="bg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69673" name="Object 40"/>
              <p:cNvGraphicFramePr>
                <a:graphicFrameLocks/>
              </p:cNvGraphicFramePr>
              <p:nvPr/>
            </p:nvGraphicFramePr>
            <p:xfrm>
              <a:off x="2592" y="1951"/>
              <a:ext cx="288" cy="209"/>
            </p:xfrm>
            <a:graphic>
              <a:graphicData uri="http://schemas.openxmlformats.org/presentationml/2006/ole">
                <mc:AlternateContent xmlns:mc="http://schemas.openxmlformats.org/markup-compatibility/2006">
                  <mc:Choice xmlns:v="urn:schemas-microsoft-com:vml" Requires="v">
                    <p:oleObj spid="_x0000_s24583" name="Bit Eşlem Resmi" r:id="rId14" imgW="665163" imgH="682625" progId="PBrush">
                      <p:embed/>
                    </p:oleObj>
                  </mc:Choice>
                  <mc:Fallback>
                    <p:oleObj name="Bit Eşlem Resmi" r:id="rId14" imgW="665163" imgH="682625" progId="PBrush">
                      <p:embed/>
                      <p:pic>
                        <p:nvPicPr>
                          <p:cNvPr id="69673" name="Object 40"/>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92" y="1951"/>
                            <a:ext cx="288" cy="209"/>
                          </a:xfrm>
                          <a:prstGeom prst="rect">
                            <a:avLst/>
                          </a:prstGeom>
                          <a:noFill/>
                          <a:ln w="9525">
                            <a:solidFill>
                              <a:schemeClr val="bg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gr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3"/>
          <p:cNvSpPr>
            <a:spLocks noGrp="1"/>
          </p:cNvSpPr>
          <p:nvPr>
            <p:ph type="body" idx="1"/>
          </p:nvPr>
        </p:nvSpPr>
        <p:spPr>
          <a:xfrm>
            <a:off x="712788" y="288925"/>
            <a:ext cx="10938885" cy="5888038"/>
          </a:xfrm>
        </p:spPr>
        <p:txBody>
          <a:bodyPr/>
          <a:lstStyle/>
          <a:p>
            <a:pPr algn="just">
              <a:lnSpc>
                <a:spcPct val="80000"/>
              </a:lnSpc>
            </a:pPr>
            <a:r>
              <a:rPr lang="tr-TR" sz="2000" dirty="0"/>
              <a:t>18 Mart 1915 perşembe sabahı, </a:t>
            </a:r>
            <a:r>
              <a:rPr lang="tr-TR" sz="2000" dirty="0" err="1"/>
              <a:t>Limni</a:t>
            </a:r>
            <a:r>
              <a:rPr lang="tr-TR" sz="2000" dirty="0"/>
              <a:t>, Gökçeada ve Bozcaada’dan hareket eden, tarihin o zamana kadar görmediği büyüklükte, 247 ağır topa sahip bir yüzen çelik kaleden oluşan düşman armadası, saat 10.05'de üç hat halinde boğaza girmeye başladı.</a:t>
            </a:r>
          </a:p>
          <a:p>
            <a:pPr algn="just">
              <a:lnSpc>
                <a:spcPct val="80000"/>
              </a:lnSpc>
            </a:pPr>
            <a:endParaRPr lang="tr-TR" sz="2000" dirty="0"/>
          </a:p>
          <a:p>
            <a:pPr algn="just">
              <a:lnSpc>
                <a:spcPct val="80000"/>
              </a:lnSpc>
            </a:pPr>
            <a:r>
              <a:rPr lang="tr-TR" sz="2000" dirty="0"/>
              <a:t>Saat 10.00'den itibaren de dünyanın en büyük savaş gemisi </a:t>
            </a:r>
            <a:r>
              <a:rPr lang="tr-TR" sz="2000" dirty="0" err="1"/>
              <a:t>Queen</a:t>
            </a:r>
            <a:r>
              <a:rPr lang="tr-TR" sz="2000" dirty="0"/>
              <a:t> Elizabeth'in dev topları,  Anadolu Hamidiye Tabyası ile Çimenlik Kalesi’ni hedef alarak ateşe başladı. Diğer zırhlılar da kendilerine tahsis edilen hedefleri dövmeye başlamışlardı.</a:t>
            </a:r>
          </a:p>
          <a:p>
            <a:pPr algn="just">
              <a:lnSpc>
                <a:spcPct val="80000"/>
              </a:lnSpc>
            </a:pPr>
            <a:r>
              <a:rPr lang="tr-TR" sz="2000" dirty="0"/>
              <a:t>Ancak İngiliz donanmasının, Türk toplarının menzili içine girmesinden sonra durum değişmeye başladı. Türk Deniz tabyalarının başarılı atışları sonucunda, saat 12.30’da düşman ilk kayıplarını vermeye başladı.  </a:t>
            </a:r>
            <a:r>
              <a:rPr lang="tr-TR" sz="2000" dirty="0" err="1">
                <a:solidFill>
                  <a:srgbClr val="FF0000"/>
                </a:solidFill>
              </a:rPr>
              <a:t>Agamemnon</a:t>
            </a:r>
            <a:r>
              <a:rPr lang="tr-TR" sz="2000" dirty="0">
                <a:solidFill>
                  <a:srgbClr val="FF0000"/>
                </a:solidFill>
              </a:rPr>
              <a:t>, </a:t>
            </a:r>
            <a:r>
              <a:rPr lang="tr-TR" sz="2000" dirty="0" err="1">
                <a:solidFill>
                  <a:srgbClr val="FF0000"/>
                </a:solidFill>
              </a:rPr>
              <a:t>Lord</a:t>
            </a:r>
            <a:r>
              <a:rPr lang="tr-TR" sz="2000" dirty="0">
                <a:solidFill>
                  <a:srgbClr val="FF0000"/>
                </a:solidFill>
              </a:rPr>
              <a:t> Nelson, </a:t>
            </a:r>
            <a:r>
              <a:rPr lang="tr-TR" sz="2000" dirty="0" err="1">
                <a:solidFill>
                  <a:srgbClr val="FF0000"/>
                </a:solidFill>
              </a:rPr>
              <a:t>Albion</a:t>
            </a:r>
            <a:r>
              <a:rPr lang="tr-TR" sz="2000" dirty="0">
                <a:solidFill>
                  <a:srgbClr val="FF0000"/>
                </a:solidFill>
              </a:rPr>
              <a:t> ve Fransız </a:t>
            </a:r>
            <a:r>
              <a:rPr lang="tr-TR" sz="2000" dirty="0" err="1">
                <a:solidFill>
                  <a:srgbClr val="FF0000"/>
                </a:solidFill>
              </a:rPr>
              <a:t>Charlemagne</a:t>
            </a:r>
            <a:r>
              <a:rPr lang="tr-TR" sz="2000" dirty="0">
                <a:solidFill>
                  <a:srgbClr val="FF0000"/>
                </a:solidFill>
              </a:rPr>
              <a:t> </a:t>
            </a:r>
            <a:r>
              <a:rPr lang="tr-TR" sz="2000" dirty="0"/>
              <a:t>gemileri isabet aldı.</a:t>
            </a:r>
          </a:p>
          <a:p>
            <a:pPr algn="just">
              <a:lnSpc>
                <a:spcPct val="80000"/>
              </a:lnSpc>
            </a:pPr>
            <a:r>
              <a:rPr lang="tr-TR" sz="2000" dirty="0">
                <a:latin typeface="Calibri" pitchFamily="34" charset="0"/>
              </a:rPr>
              <a:t>Bir süre sonra da Fransız Zırhlısı </a:t>
            </a:r>
            <a:r>
              <a:rPr lang="tr-TR" sz="2000" dirty="0">
                <a:solidFill>
                  <a:srgbClr val="FF0000"/>
                </a:solidFill>
                <a:latin typeface="Calibri" pitchFamily="34" charset="0"/>
              </a:rPr>
              <a:t>Bouvet</a:t>
            </a:r>
            <a:r>
              <a:rPr lang="tr-TR" sz="2000" dirty="0">
                <a:latin typeface="Calibri" pitchFamily="34" charset="0"/>
              </a:rPr>
              <a:t>, 639 kişilik personeli ile beraber boğazın sularına gömüldü</a:t>
            </a:r>
          </a:p>
          <a:p>
            <a:pPr algn="just">
              <a:lnSpc>
                <a:spcPct val="80000"/>
              </a:lnSpc>
            </a:pPr>
            <a:r>
              <a:rPr lang="tr-TR" sz="2000" dirty="0">
                <a:latin typeface="Calibri" pitchFamily="34" charset="0"/>
              </a:rPr>
              <a:t>Öğleden sonra İngiliz</a:t>
            </a:r>
            <a:r>
              <a:rPr lang="tr-TR" sz="2000" dirty="0">
                <a:solidFill>
                  <a:srgbClr val="D82331"/>
                </a:solidFill>
                <a:latin typeface="Calibri" pitchFamily="34" charset="0"/>
              </a:rPr>
              <a:t> </a:t>
            </a:r>
            <a:r>
              <a:rPr lang="tr-TR" sz="2000" dirty="0" err="1">
                <a:solidFill>
                  <a:srgbClr val="D82331"/>
                </a:solidFill>
                <a:latin typeface="Calibri" pitchFamily="34" charset="0"/>
              </a:rPr>
              <a:t>Irrerıstıble</a:t>
            </a:r>
            <a:r>
              <a:rPr lang="tr-TR" sz="2000" dirty="0">
                <a:latin typeface="Calibri" pitchFamily="34" charset="0"/>
              </a:rPr>
              <a:t> gemisinin pruvasında bir mayın, bundan bir-iki dakika sonrada </a:t>
            </a:r>
            <a:r>
              <a:rPr lang="tr-TR" sz="2000" dirty="0" err="1">
                <a:solidFill>
                  <a:srgbClr val="D82331"/>
                </a:solidFill>
                <a:latin typeface="Calibri" pitchFamily="34" charset="0"/>
              </a:rPr>
              <a:t>Ocean’ın</a:t>
            </a:r>
            <a:r>
              <a:rPr lang="tr-TR" sz="2000" dirty="0">
                <a:latin typeface="Calibri" pitchFamily="34" charset="0"/>
              </a:rPr>
              <a:t> arka tarafında diğer bir mayın infilak etti. Daha sonra </a:t>
            </a:r>
            <a:r>
              <a:rPr lang="tr-TR" sz="2000" dirty="0" err="1">
                <a:solidFill>
                  <a:srgbClr val="D82331"/>
                </a:solidFill>
                <a:latin typeface="Calibri" pitchFamily="34" charset="0"/>
              </a:rPr>
              <a:t>İnflexible</a:t>
            </a:r>
            <a:r>
              <a:rPr lang="tr-TR" sz="2000" dirty="0">
                <a:latin typeface="Calibri" pitchFamily="34" charset="0"/>
              </a:rPr>
              <a:t> ve </a:t>
            </a:r>
            <a:r>
              <a:rPr lang="tr-TR" sz="2000" dirty="0" err="1">
                <a:solidFill>
                  <a:srgbClr val="D82331"/>
                </a:solidFill>
                <a:latin typeface="Calibri" pitchFamily="34" charset="0"/>
              </a:rPr>
              <a:t>Golva</a:t>
            </a:r>
            <a:r>
              <a:rPr lang="tr-TR" sz="2000" dirty="0">
                <a:latin typeface="Calibri" pitchFamily="34" charset="0"/>
              </a:rPr>
              <a:t> Gemileri de mayına çarparak battı.</a:t>
            </a:r>
          </a:p>
          <a:p>
            <a:pPr algn="just">
              <a:lnSpc>
                <a:spcPct val="80000"/>
              </a:lnSpc>
            </a:pPr>
            <a:endParaRPr lang="tr-TR" sz="2000" dirty="0"/>
          </a:p>
          <a:p>
            <a:pPr algn="just">
              <a:lnSpc>
                <a:spcPct val="80000"/>
              </a:lnSpc>
            </a:pPr>
            <a:endParaRPr lang="tr-T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6425" name="patlamasesi.wav">
            <a:hlinkClick r:id="" action="ppaction://media"/>
          </p:cNvPr>
          <p:cNvPicPr>
            <a:picLocks noRot="1" noChangeAspect="1" noChangeArrowheads="1"/>
          </p:cNvPicPr>
          <p:nvPr>
            <a:audioFile r:link="rId1"/>
          </p:nvPr>
        </p:nvPicPr>
        <p:blipFill>
          <a:blip r:embed="rId4"/>
          <a:srcRect/>
          <a:stretch>
            <a:fillRect/>
          </a:stretch>
        </p:blipFill>
        <p:spPr bwMode="auto">
          <a:xfrm>
            <a:off x="4548188" y="4708525"/>
            <a:ext cx="406400" cy="304800"/>
          </a:xfrm>
          <a:prstGeom prst="rect">
            <a:avLst/>
          </a:prstGeom>
          <a:noFill/>
          <a:ln w="9525">
            <a:noFill/>
            <a:miter lim="800000"/>
            <a:headEnd/>
            <a:tailEnd/>
          </a:ln>
        </p:spPr>
      </p:pic>
      <p:pic>
        <p:nvPicPr>
          <p:cNvPr id="80898" name="Picture 2" descr="044"/>
          <p:cNvPicPr>
            <a:picLocks noChangeAspect="1" noChangeArrowheads="1"/>
          </p:cNvPicPr>
          <p:nvPr/>
        </p:nvPicPr>
        <p:blipFill>
          <a:blip r:embed="rId5"/>
          <a:srcRect r="3008"/>
          <a:stretch>
            <a:fillRect/>
          </a:stretch>
        </p:blipFill>
        <p:spPr bwMode="auto">
          <a:xfrm>
            <a:off x="2579688" y="1447800"/>
            <a:ext cx="8863012" cy="4678363"/>
          </a:xfrm>
          <a:prstGeom prst="rect">
            <a:avLst/>
          </a:prstGeom>
          <a:noFill/>
          <a:ln w="9525">
            <a:noFill/>
            <a:miter lim="800000"/>
            <a:headEnd/>
            <a:tailEnd/>
          </a:ln>
        </p:spPr>
      </p:pic>
      <p:pic>
        <p:nvPicPr>
          <p:cNvPr id="80899" name="Picture 3" descr="CKL3"/>
          <p:cNvPicPr>
            <a:picLocks noChangeAspect="1" noChangeArrowheads="1"/>
          </p:cNvPicPr>
          <p:nvPr/>
        </p:nvPicPr>
        <p:blipFill>
          <a:blip r:embed="rId6"/>
          <a:srcRect/>
          <a:stretch>
            <a:fillRect/>
          </a:stretch>
        </p:blipFill>
        <p:spPr bwMode="auto">
          <a:xfrm>
            <a:off x="6802438" y="2473325"/>
            <a:ext cx="4608512" cy="3619500"/>
          </a:xfrm>
          <a:prstGeom prst="rect">
            <a:avLst/>
          </a:prstGeom>
          <a:noFill/>
          <a:ln w="76200" cmpd="tri">
            <a:solidFill>
              <a:srgbClr val="993300"/>
            </a:solidFill>
            <a:miter lim="800000"/>
            <a:headEnd/>
            <a:tailEnd/>
          </a:ln>
        </p:spPr>
      </p:pic>
      <p:sp>
        <p:nvSpPr>
          <p:cNvPr id="81925" name="Text Box 4"/>
          <p:cNvSpPr txBox="1">
            <a:spLocks noChangeArrowheads="1"/>
          </p:cNvSpPr>
          <p:nvPr/>
        </p:nvSpPr>
        <p:spPr bwMode="auto">
          <a:xfrm>
            <a:off x="1189038" y="1697038"/>
            <a:ext cx="4673600" cy="579437"/>
          </a:xfrm>
          <a:prstGeom prst="rect">
            <a:avLst/>
          </a:prstGeom>
          <a:noFill/>
          <a:ln w="9525">
            <a:noFill/>
            <a:miter lim="800000"/>
            <a:headEnd/>
            <a:tailEnd/>
          </a:ln>
          <a:effectLst>
            <a:outerShdw dist="35921" dir="2700000" algn="ctr" rotWithShape="0">
              <a:schemeClr val="tx2"/>
            </a:outerShdw>
          </a:effectLst>
        </p:spPr>
        <p:txBody>
          <a:bodyPr wrap="none">
            <a:spAutoFit/>
          </a:bodyPr>
          <a:lstStyle/>
          <a:p>
            <a:pPr>
              <a:defRPr/>
            </a:pPr>
            <a:r>
              <a:rPr lang="tr-TR" altLang="tr-TR" sz="3200" i="1" dirty="0">
                <a:solidFill>
                  <a:srgbClr val="FF0000"/>
                </a:solidFill>
                <a:latin typeface="Arial Black" pitchFamily="34" charset="0"/>
              </a:rPr>
              <a:t>IRRESISTABLE</a:t>
            </a:r>
          </a:p>
        </p:txBody>
      </p:sp>
      <p:pic>
        <p:nvPicPr>
          <p:cNvPr id="80901" name="Picture 5" descr="CEM"/>
          <p:cNvPicPr>
            <a:picLocks noChangeAspect="1" noChangeArrowheads="1"/>
          </p:cNvPicPr>
          <p:nvPr/>
        </p:nvPicPr>
        <p:blipFill>
          <a:blip r:embed="rId7"/>
          <a:srcRect/>
          <a:stretch>
            <a:fillRect/>
          </a:stretch>
        </p:blipFill>
        <p:spPr bwMode="auto">
          <a:xfrm>
            <a:off x="1314450" y="2462213"/>
            <a:ext cx="4597400" cy="3559175"/>
          </a:xfrm>
          <a:prstGeom prst="rect">
            <a:avLst/>
          </a:prstGeom>
          <a:noFill/>
          <a:ln w="76200" cmpd="tri">
            <a:solidFill>
              <a:srgbClr val="993300"/>
            </a:solidFill>
            <a:miter lim="800000"/>
            <a:headEnd/>
            <a:tailEnd/>
          </a:ln>
        </p:spPr>
      </p:pic>
      <p:sp>
        <p:nvSpPr>
          <p:cNvPr id="81927" name="Text Box 6"/>
          <p:cNvSpPr txBox="1">
            <a:spLocks noChangeArrowheads="1"/>
          </p:cNvSpPr>
          <p:nvPr/>
        </p:nvSpPr>
        <p:spPr bwMode="auto">
          <a:xfrm>
            <a:off x="8021638" y="1652588"/>
            <a:ext cx="2381250" cy="579437"/>
          </a:xfrm>
          <a:prstGeom prst="rect">
            <a:avLst/>
          </a:prstGeom>
          <a:noFill/>
          <a:ln w="9525">
            <a:noFill/>
            <a:miter lim="800000"/>
            <a:headEnd/>
            <a:tailEnd/>
          </a:ln>
          <a:effectLst>
            <a:outerShdw dist="35921" dir="2700000" algn="ctr" rotWithShape="0">
              <a:schemeClr val="tx2"/>
            </a:outerShdw>
          </a:effectLst>
        </p:spPr>
        <p:txBody>
          <a:bodyPr wrap="none">
            <a:spAutoFit/>
          </a:bodyPr>
          <a:lstStyle/>
          <a:p>
            <a:pPr>
              <a:defRPr/>
            </a:pPr>
            <a:r>
              <a:rPr lang="tr-TR" altLang="tr-TR" sz="3200" i="1">
                <a:solidFill>
                  <a:srgbClr val="FF0000"/>
                </a:solidFill>
                <a:latin typeface="Arial Black" pitchFamily="34" charset="0"/>
              </a:rPr>
              <a:t>OCEAN</a:t>
            </a:r>
          </a:p>
        </p:txBody>
      </p:sp>
      <p:pic>
        <p:nvPicPr>
          <p:cNvPr id="956426" name="topsesi.wav">
            <a:hlinkClick r:id="" action="ppaction://media"/>
          </p:cNvPr>
          <p:cNvPicPr>
            <a:picLocks noRot="1" noChangeAspect="1" noChangeArrowheads="1"/>
          </p:cNvPicPr>
          <p:nvPr>
            <a:audioFile r:link="rId2"/>
          </p:nvPr>
        </p:nvPicPr>
        <p:blipFill>
          <a:blip r:embed="rId4"/>
          <a:srcRect/>
          <a:stretch>
            <a:fillRect/>
          </a:stretch>
        </p:blipFill>
        <p:spPr bwMode="auto">
          <a:xfrm>
            <a:off x="1187450" y="6021388"/>
            <a:ext cx="107950" cy="80962"/>
          </a:xfrm>
          <a:prstGeom prst="rect">
            <a:avLst/>
          </a:prstGeom>
          <a:noFill/>
          <a:ln w="9525">
            <a:noFill/>
            <a:miter lim="800000"/>
            <a:headEnd/>
            <a:tailEnd/>
          </a:ln>
        </p:spPr>
      </p:pic>
      <p:sp>
        <p:nvSpPr>
          <p:cNvPr id="80905" name="Rectangle 10"/>
          <p:cNvSpPr>
            <a:spLocks noGrp="1"/>
          </p:cNvSpPr>
          <p:nvPr>
            <p:ph type="title" idx="4294967295"/>
          </p:nvPr>
        </p:nvSpPr>
        <p:spPr>
          <a:xfrm>
            <a:off x="1187450" y="157956"/>
            <a:ext cx="10501312" cy="1173163"/>
          </a:xfrm>
        </p:spPr>
        <p:txBody>
          <a:bodyPr/>
          <a:lstStyle/>
          <a:p>
            <a:endParaRPr lang="tr-TR" sz="2400" dirty="0">
              <a:latin typeface="Calibri" pitchFamily="34" charset="0"/>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956425"/>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 fill="hold"/>
                                        <p:tgtEl>
                                          <p:spTgt spid="956425"/>
                                        </p:tgtEl>
                                      </p:cBhvr>
                                    </p:cmd>
                                  </p:childTnLst>
                                </p:cTn>
                              </p:par>
                            </p:childTnLst>
                          </p:cTn>
                        </p:par>
                      </p:childTnLst>
                    </p:cTn>
                  </p:par>
                </p:childTnLst>
              </p:cTn>
              <p:nextCondLst>
                <p:cond evt="onClick" delay="0">
                  <p:tgtEl>
                    <p:spTgt spid="956425"/>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956425"/>
                </p:tgtEl>
              </p:cMediaNode>
            </p:audio>
            <p:seq concurrent="1" nextAc="seek">
              <p:cTn id="8" restart="whenNotActive" fill="hold" evtFilter="cancelBubble" nodeType="interactiveSeq">
                <p:stCondLst>
                  <p:cond evt="onClick" delay="0">
                    <p:tgtEl>
                      <p:spTgt spid="956426"/>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1" presetClass="mediacall" presetSubtype="0" fill="hold" nodeType="clickEffect">
                                  <p:stCondLst>
                                    <p:cond delay="0"/>
                                  </p:stCondLst>
                                  <p:childTnLst>
                                    <p:cmd type="call" cmd="playFrom(0.0)">
                                      <p:cBhvr>
                                        <p:cTn id="12" dur="1" fill="hold"/>
                                        <p:tgtEl>
                                          <p:spTgt spid="956426"/>
                                        </p:tgtEl>
                                      </p:cBhvr>
                                    </p:cmd>
                                  </p:childTnLst>
                                </p:cTn>
                              </p:par>
                            </p:childTnLst>
                          </p:cTn>
                        </p:par>
                      </p:childTnLst>
                    </p:cTn>
                  </p:par>
                </p:childTnLst>
              </p:cTn>
              <p:nextCondLst>
                <p:cond evt="onClick" delay="0">
                  <p:tgtEl>
                    <p:spTgt spid="956426"/>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95642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2" descr="C:\Users\pc\Desktop\Çanakkale Savaşı\Yeni klasör\Seyit onbaşı.Jpeg"/>
          <p:cNvPicPr>
            <a:picLocks noChangeAspect="1" noChangeArrowheads="1"/>
          </p:cNvPicPr>
          <p:nvPr/>
        </p:nvPicPr>
        <p:blipFill>
          <a:blip r:embed="rId2"/>
          <a:srcRect/>
          <a:stretch>
            <a:fillRect/>
          </a:stretch>
        </p:blipFill>
        <p:spPr bwMode="auto">
          <a:xfrm>
            <a:off x="7038109" y="1055688"/>
            <a:ext cx="4033548" cy="4029075"/>
          </a:xfrm>
          <a:prstGeom prst="rect">
            <a:avLst/>
          </a:prstGeom>
          <a:noFill/>
          <a:ln w="9525">
            <a:noFill/>
            <a:miter lim="800000"/>
            <a:headEnd/>
            <a:tailEnd/>
          </a:ln>
        </p:spPr>
      </p:pic>
      <p:sp>
        <p:nvSpPr>
          <p:cNvPr id="81922" name="Rectangle 3"/>
          <p:cNvSpPr>
            <a:spLocks noGrp="1"/>
          </p:cNvSpPr>
          <p:nvPr>
            <p:ph type="title" idx="4294967295"/>
          </p:nvPr>
        </p:nvSpPr>
        <p:spPr>
          <a:xfrm>
            <a:off x="617537" y="282575"/>
            <a:ext cx="6060353" cy="5674880"/>
          </a:xfrm>
        </p:spPr>
        <p:txBody>
          <a:bodyPr/>
          <a:lstStyle/>
          <a:p>
            <a:r>
              <a:rPr lang="tr-TR" sz="2400" dirty="0">
                <a:latin typeface="Calibri" pitchFamily="34" charset="0"/>
              </a:rPr>
              <a:t>	8 saat içinde boğaz, yangın yerine dönmüştü. </a:t>
            </a:r>
            <a:r>
              <a:rPr lang="tr-TR" sz="2400" dirty="0" err="1">
                <a:solidFill>
                  <a:srgbClr val="D82331"/>
                </a:solidFill>
                <a:latin typeface="Calibri" pitchFamily="34" charset="0"/>
              </a:rPr>
              <a:t>Nusrat</a:t>
            </a:r>
            <a:r>
              <a:rPr lang="tr-TR" sz="2400" dirty="0">
                <a:latin typeface="Calibri" pitchFamily="34" charset="0"/>
              </a:rPr>
              <a:t> mayın gemisinin döktüğü 26 mayın, Türk topçusunun, özellikle Dardanos </a:t>
            </a:r>
            <a:r>
              <a:rPr lang="tr-TR" sz="2400" dirty="0" err="1">
                <a:latin typeface="Calibri" pitchFamily="34" charset="0"/>
              </a:rPr>
              <a:t>Tabyası’nın</a:t>
            </a:r>
            <a:r>
              <a:rPr lang="tr-TR" sz="2400" dirty="0">
                <a:latin typeface="Calibri" pitchFamily="34" charset="0"/>
              </a:rPr>
              <a:t> açtığı ateş ve Koca Seyit’e 275 </a:t>
            </a:r>
            <a:r>
              <a:rPr lang="tr-TR" sz="2400" dirty="0" err="1">
                <a:latin typeface="Calibri" pitchFamily="34" charset="0"/>
              </a:rPr>
              <a:t>kg.lık</a:t>
            </a:r>
            <a:r>
              <a:rPr lang="tr-TR" sz="2400" dirty="0">
                <a:latin typeface="Calibri" pitchFamily="34" charset="0"/>
              </a:rPr>
              <a:t> mermiyi tek başına sırtlayıp topa sürdüren ruh ve inanç, Amiral De </a:t>
            </a:r>
            <a:r>
              <a:rPr lang="tr-TR" sz="2400" dirty="0" err="1">
                <a:latin typeface="Calibri" pitchFamily="34" charset="0"/>
              </a:rPr>
              <a:t>Robeck'i</a:t>
            </a:r>
            <a:r>
              <a:rPr lang="tr-TR" sz="2400" dirty="0">
                <a:latin typeface="Calibri" pitchFamily="34" charset="0"/>
              </a:rPr>
              <a:t> gerçekçi bir karar vermeye zorladı. </a:t>
            </a:r>
            <a:br>
              <a:rPr lang="tr-TR" sz="2400" dirty="0">
                <a:latin typeface="Calibri" pitchFamily="34" charset="0"/>
              </a:rPr>
            </a:br>
            <a:r>
              <a:rPr lang="tr-TR" sz="2400" dirty="0">
                <a:latin typeface="Calibri" pitchFamily="34" charset="0"/>
              </a:rPr>
              <a:t>Müttefik donanma boğazdan mümkün olduğu kadar uzağa çekilecekti. </a:t>
            </a:r>
            <a:endParaRPr lang="tr-TR" sz="4000" dirty="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3"/>
          <p:cNvSpPr>
            <a:spLocks noGrp="1"/>
          </p:cNvSpPr>
          <p:nvPr>
            <p:ph type="body" idx="1"/>
          </p:nvPr>
        </p:nvSpPr>
        <p:spPr>
          <a:xfrm>
            <a:off x="741363" y="481013"/>
            <a:ext cx="10612437" cy="5695950"/>
          </a:xfrm>
        </p:spPr>
        <p:txBody>
          <a:bodyPr/>
          <a:lstStyle/>
          <a:p>
            <a:pPr>
              <a:lnSpc>
                <a:spcPct val="80000"/>
              </a:lnSpc>
            </a:pPr>
            <a:r>
              <a:rPr lang="tr-TR" sz="2000" b="1" dirty="0">
                <a:solidFill>
                  <a:srgbClr val="D82331"/>
                </a:solidFill>
              </a:rPr>
              <a:t>KARA SAVAŞLARI </a:t>
            </a:r>
            <a:r>
              <a:rPr lang="tr-TR" sz="2000" dirty="0">
                <a:solidFill>
                  <a:srgbClr val="D82331"/>
                </a:solidFill>
              </a:rPr>
              <a:t>: </a:t>
            </a:r>
            <a:r>
              <a:rPr lang="tr-TR" sz="2000" dirty="0"/>
              <a:t>Çanakkale Boğazı'nın donanma ile geçilmesinin mümkün olmadığını anlayan İtilaf devletleri, bu defa da Gelibolu yarımadasına çıkarma harekâtını yapılmasına karar vermişlerdir. </a:t>
            </a:r>
          </a:p>
          <a:p>
            <a:pPr>
              <a:lnSpc>
                <a:spcPct val="80000"/>
              </a:lnSpc>
            </a:pPr>
            <a:r>
              <a:rPr lang="tr-TR" sz="2000" dirty="0"/>
              <a:t>Amaç yine aynı idi: </a:t>
            </a:r>
            <a:r>
              <a:rPr lang="tr-TR" sz="2000" b="1" dirty="0"/>
              <a:t>Müttefik Devletleri donanmasını Çanakkale’den geçirmek</a:t>
            </a:r>
            <a:r>
              <a:rPr lang="tr-TR" sz="2000" dirty="0"/>
              <a:t>.</a:t>
            </a:r>
          </a:p>
          <a:p>
            <a:pPr>
              <a:lnSpc>
                <a:spcPct val="80000"/>
              </a:lnSpc>
            </a:pPr>
            <a:r>
              <a:rPr lang="tr-TR" sz="2000" dirty="0"/>
              <a:t>Gelibolu çıkarması, o ana kadar tarihin gördüğü en büyük </a:t>
            </a:r>
            <a:r>
              <a:rPr lang="tr-TR" sz="2000" dirty="0" err="1"/>
              <a:t>amfibik</a:t>
            </a:r>
            <a:r>
              <a:rPr lang="tr-TR" sz="2000" dirty="0"/>
              <a:t> harekâttır. Böylece dokuz ay sürecek olan kara muharebeleri dönemi başlamıştır. Bu muharebeler üç safhada değerlendirilebilir. Bunlar;</a:t>
            </a:r>
          </a:p>
          <a:p>
            <a:pPr>
              <a:lnSpc>
                <a:spcPct val="80000"/>
              </a:lnSpc>
            </a:pPr>
            <a:r>
              <a:rPr lang="tr-TR" sz="2000" dirty="0"/>
              <a:t>25 Nisan – 6 Ağustos 1915 tarihleri arasında çıkarma ve kara harekâtı safhası,</a:t>
            </a:r>
          </a:p>
          <a:p>
            <a:pPr>
              <a:lnSpc>
                <a:spcPct val="80000"/>
              </a:lnSpc>
            </a:pPr>
            <a:r>
              <a:rPr lang="tr-TR" sz="2000" dirty="0"/>
              <a:t>6 Ağustos 1915’te başlayan ikinci çıkarma harekâtı safhası ve</a:t>
            </a:r>
          </a:p>
          <a:p>
            <a:pPr>
              <a:lnSpc>
                <a:spcPct val="80000"/>
              </a:lnSpc>
            </a:pPr>
            <a:r>
              <a:rPr lang="tr-TR" sz="2000" dirty="0"/>
              <a:t>8 Aralık 1915 – 9 Ocak 1916 tarihleri arasında Müttefik Kuvvetlerin tahliyesi safhasıdır.</a:t>
            </a:r>
          </a:p>
          <a:p>
            <a:pPr>
              <a:lnSpc>
                <a:spcPct val="80000"/>
              </a:lnSpc>
            </a:pPr>
            <a:r>
              <a:rPr lang="tr-TR" sz="2000" dirty="0"/>
              <a:t>Tarafların kuvvet yapılarına bakıldığında itilaf devletleri, toplam 75.000 kişilik çıkarma kuvveti ile yeni gemilerle desteklenmiş olan birleşik filonun tamamından oluşuyordu. Süreç içerisinde Müttefik Kuvvetlerin asker sayısı sürekli artacaktı.</a:t>
            </a:r>
          </a:p>
          <a:p>
            <a:pPr>
              <a:lnSpc>
                <a:spcPct val="80000"/>
              </a:lnSpc>
            </a:pPr>
            <a:r>
              <a:rPr lang="tr-TR" sz="2000" dirty="0"/>
              <a:t>Türk tarafının yaptığı hazırlığa baktığımız zaman 27 Mart 1915’ten üç gün önce Osmanlı Genelkurmayı 5’inci Ordu’yu kurmuş, komutanlığına da o sırada Alman Askerî Heyeti Başkanı olan General </a:t>
            </a:r>
            <a:r>
              <a:rPr lang="tr-TR" sz="2000" dirty="0" err="1"/>
              <a:t>Otto</a:t>
            </a:r>
            <a:r>
              <a:rPr lang="tr-TR" sz="2000" dirty="0"/>
              <a:t> Liman </a:t>
            </a:r>
            <a:r>
              <a:rPr lang="tr-TR" sz="2000" dirty="0" err="1"/>
              <a:t>Von</a:t>
            </a:r>
            <a:r>
              <a:rPr lang="tr-TR" sz="2000" dirty="0"/>
              <a:t> </a:t>
            </a:r>
            <a:r>
              <a:rPr lang="tr-TR" sz="2000" dirty="0" err="1"/>
              <a:t>Sanders’i</a:t>
            </a:r>
            <a:r>
              <a:rPr lang="tr-TR" sz="2000" dirty="0"/>
              <a:t> atamıştı. Genelkurmay, savaş başlamadan önce Boğaz’ın savunması için yaklaşık 84.000 kişilik bir kuvveti yerleştirmiştir.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7" name="Group 19"/>
          <p:cNvGrpSpPr>
            <a:grpSpLocks/>
          </p:cNvGrpSpPr>
          <p:nvPr/>
        </p:nvGrpSpPr>
        <p:grpSpPr bwMode="auto">
          <a:xfrm>
            <a:off x="950913" y="766763"/>
            <a:ext cx="10021887" cy="5470525"/>
            <a:chOff x="405" y="442"/>
            <a:chExt cx="4958" cy="3446"/>
          </a:xfrm>
        </p:grpSpPr>
        <p:pic>
          <p:nvPicPr>
            <p:cNvPr id="86018" name="Picture 2" descr="Bat"/>
            <p:cNvPicPr>
              <a:picLocks noChangeAspect="1" noChangeArrowheads="1"/>
            </p:cNvPicPr>
            <p:nvPr/>
          </p:nvPicPr>
          <p:blipFill>
            <a:blip r:embed="rId2"/>
            <a:srcRect l="3999" t="5319" r="3999" b="6488"/>
            <a:stretch>
              <a:fillRect/>
            </a:stretch>
          </p:blipFill>
          <p:spPr bwMode="auto">
            <a:xfrm>
              <a:off x="428" y="445"/>
              <a:ext cx="4935" cy="3443"/>
            </a:xfrm>
            <a:prstGeom prst="rect">
              <a:avLst/>
            </a:prstGeom>
            <a:solidFill>
              <a:srgbClr val="0000FF"/>
            </a:solidFill>
            <a:ln w="9525">
              <a:noFill/>
              <a:miter lim="800000"/>
              <a:headEnd/>
              <a:tailEnd/>
            </a:ln>
          </p:spPr>
        </p:pic>
        <p:grpSp>
          <p:nvGrpSpPr>
            <p:cNvPr id="86019" name="Group 3"/>
            <p:cNvGrpSpPr>
              <a:grpSpLocks/>
            </p:cNvGrpSpPr>
            <p:nvPr/>
          </p:nvGrpSpPr>
          <p:grpSpPr bwMode="auto">
            <a:xfrm>
              <a:off x="405" y="442"/>
              <a:ext cx="4957" cy="2921"/>
              <a:chOff x="250" y="253"/>
              <a:chExt cx="5255" cy="3248"/>
            </a:xfrm>
          </p:grpSpPr>
          <p:sp>
            <p:nvSpPr>
              <p:cNvPr id="86033" name="Freeform 4"/>
              <p:cNvSpPr>
                <a:spLocks/>
              </p:cNvSpPr>
              <p:nvPr/>
            </p:nvSpPr>
            <p:spPr bwMode="auto">
              <a:xfrm>
                <a:off x="250" y="253"/>
                <a:ext cx="5255" cy="3248"/>
              </a:xfrm>
              <a:custGeom>
                <a:avLst/>
                <a:gdLst>
                  <a:gd name="T0" fmla="*/ 3746 w 5255"/>
                  <a:gd name="T1" fmla="*/ 11 h 3248"/>
                  <a:gd name="T2" fmla="*/ 998 w 5255"/>
                  <a:gd name="T3" fmla="*/ 69 h 3248"/>
                  <a:gd name="T4" fmla="*/ 762 w 5255"/>
                  <a:gd name="T5" fmla="*/ 195 h 3248"/>
                  <a:gd name="T6" fmla="*/ 1130 w 5255"/>
                  <a:gd name="T7" fmla="*/ 431 h 3248"/>
                  <a:gd name="T8" fmla="*/ 594 w 5255"/>
                  <a:gd name="T9" fmla="*/ 211 h 3248"/>
                  <a:gd name="T10" fmla="*/ 219 w 5255"/>
                  <a:gd name="T11" fmla="*/ 238 h 3248"/>
                  <a:gd name="T12" fmla="*/ 54 w 5255"/>
                  <a:gd name="T13" fmla="*/ 335 h 3248"/>
                  <a:gd name="T14" fmla="*/ 253 w 5255"/>
                  <a:gd name="T15" fmla="*/ 747 h 3248"/>
                  <a:gd name="T16" fmla="*/ 626 w 5255"/>
                  <a:gd name="T17" fmla="*/ 791 h 3248"/>
                  <a:gd name="T18" fmla="*/ 762 w 5255"/>
                  <a:gd name="T19" fmla="*/ 871 h 3248"/>
                  <a:gd name="T20" fmla="*/ 906 w 5255"/>
                  <a:gd name="T21" fmla="*/ 1039 h 3248"/>
                  <a:gd name="T22" fmla="*/ 930 w 5255"/>
                  <a:gd name="T23" fmla="*/ 1356 h 3248"/>
                  <a:gd name="T24" fmla="*/ 784 w 5255"/>
                  <a:gd name="T25" fmla="*/ 1560 h 3248"/>
                  <a:gd name="T26" fmla="*/ 580 w 5255"/>
                  <a:gd name="T27" fmla="*/ 1797 h 3248"/>
                  <a:gd name="T28" fmla="*/ 411 w 5255"/>
                  <a:gd name="T29" fmla="*/ 1955 h 3248"/>
                  <a:gd name="T30" fmla="*/ 314 w 5255"/>
                  <a:gd name="T31" fmla="*/ 2047 h 3248"/>
                  <a:gd name="T32" fmla="*/ 22 w 5255"/>
                  <a:gd name="T33" fmla="*/ 2507 h 3248"/>
                  <a:gd name="T34" fmla="*/ 22 w 5255"/>
                  <a:gd name="T35" fmla="*/ 2911 h 3248"/>
                  <a:gd name="T36" fmla="*/ 242 w 5255"/>
                  <a:gd name="T37" fmla="*/ 3197 h 3248"/>
                  <a:gd name="T38" fmla="*/ 637 w 5255"/>
                  <a:gd name="T39" fmla="*/ 3028 h 3248"/>
                  <a:gd name="T40" fmla="*/ 897 w 5255"/>
                  <a:gd name="T41" fmla="*/ 2972 h 3248"/>
                  <a:gd name="T42" fmla="*/ 976 w 5255"/>
                  <a:gd name="T43" fmla="*/ 3005 h 3248"/>
                  <a:gd name="T44" fmla="*/ 1224 w 5255"/>
                  <a:gd name="T45" fmla="*/ 3039 h 3248"/>
                  <a:gd name="T46" fmla="*/ 1450 w 5255"/>
                  <a:gd name="T47" fmla="*/ 2915 h 3248"/>
                  <a:gd name="T48" fmla="*/ 1529 w 5255"/>
                  <a:gd name="T49" fmla="*/ 2813 h 3248"/>
                  <a:gd name="T50" fmla="*/ 1631 w 5255"/>
                  <a:gd name="T51" fmla="*/ 2780 h 3248"/>
                  <a:gd name="T52" fmla="*/ 1890 w 5255"/>
                  <a:gd name="T53" fmla="*/ 2644 h 3248"/>
                  <a:gd name="T54" fmla="*/ 2568 w 5255"/>
                  <a:gd name="T55" fmla="*/ 2418 h 3248"/>
                  <a:gd name="T56" fmla="*/ 2958 w 5255"/>
                  <a:gd name="T57" fmla="*/ 2203 h 3248"/>
                  <a:gd name="T58" fmla="*/ 3167 w 5255"/>
                  <a:gd name="T59" fmla="*/ 2057 h 3248"/>
                  <a:gd name="T60" fmla="*/ 3370 w 5255"/>
                  <a:gd name="T61" fmla="*/ 1853 h 3248"/>
                  <a:gd name="T62" fmla="*/ 3460 w 5255"/>
                  <a:gd name="T63" fmla="*/ 1707 h 3248"/>
                  <a:gd name="T64" fmla="*/ 3642 w 5255"/>
                  <a:gd name="T65" fmla="*/ 1699 h 3248"/>
                  <a:gd name="T66" fmla="*/ 3914 w 5255"/>
                  <a:gd name="T67" fmla="*/ 1411 h 3248"/>
                  <a:gd name="T68" fmla="*/ 3777 w 5255"/>
                  <a:gd name="T69" fmla="*/ 1300 h 3248"/>
                  <a:gd name="T70" fmla="*/ 2974 w 5255"/>
                  <a:gd name="T71" fmla="*/ 1115 h 3248"/>
                  <a:gd name="T72" fmla="*/ 2574 w 5255"/>
                  <a:gd name="T73" fmla="*/ 1083 h 3248"/>
                  <a:gd name="T74" fmla="*/ 2934 w 5255"/>
                  <a:gd name="T75" fmla="*/ 1031 h 3248"/>
                  <a:gd name="T76" fmla="*/ 3146 w 5255"/>
                  <a:gd name="T77" fmla="*/ 1035 h 3248"/>
                  <a:gd name="T78" fmla="*/ 3266 w 5255"/>
                  <a:gd name="T79" fmla="*/ 935 h 3248"/>
                  <a:gd name="T80" fmla="*/ 3438 w 5255"/>
                  <a:gd name="T81" fmla="*/ 883 h 3248"/>
                  <a:gd name="T82" fmla="*/ 3554 w 5255"/>
                  <a:gd name="T83" fmla="*/ 743 h 3248"/>
                  <a:gd name="T84" fmla="*/ 3798 w 5255"/>
                  <a:gd name="T85" fmla="*/ 671 h 3248"/>
                  <a:gd name="T86" fmla="*/ 3867 w 5255"/>
                  <a:gd name="T87" fmla="*/ 690 h 3248"/>
                  <a:gd name="T88" fmla="*/ 4158 w 5255"/>
                  <a:gd name="T89" fmla="*/ 567 h 3248"/>
                  <a:gd name="T90" fmla="*/ 4254 w 5255"/>
                  <a:gd name="T91" fmla="*/ 535 h 3248"/>
                  <a:gd name="T92" fmla="*/ 4454 w 5255"/>
                  <a:gd name="T93" fmla="*/ 487 h 3248"/>
                  <a:gd name="T94" fmla="*/ 4545 w 5255"/>
                  <a:gd name="T95" fmla="*/ 340 h 3248"/>
                  <a:gd name="T96" fmla="*/ 4474 w 5255"/>
                  <a:gd name="T97" fmla="*/ 243 h 3248"/>
                  <a:gd name="T98" fmla="*/ 4782 w 5255"/>
                  <a:gd name="T99" fmla="*/ 195 h 3248"/>
                  <a:gd name="T100" fmla="*/ 5134 w 5255"/>
                  <a:gd name="T101" fmla="*/ 199 h 3248"/>
                  <a:gd name="T102" fmla="*/ 5238 w 5255"/>
                  <a:gd name="T103" fmla="*/ 31 h 324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255"/>
                  <a:gd name="T157" fmla="*/ 0 h 3248"/>
                  <a:gd name="T158" fmla="*/ 5255 w 5255"/>
                  <a:gd name="T159" fmla="*/ 3248 h 324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255" h="3248">
                    <a:moveTo>
                      <a:pt x="5242" y="19"/>
                    </a:moveTo>
                    <a:cubicBezTo>
                      <a:pt x="4766" y="30"/>
                      <a:pt x="4221" y="25"/>
                      <a:pt x="3746" y="11"/>
                    </a:cubicBezTo>
                    <a:cubicBezTo>
                      <a:pt x="2839" y="15"/>
                      <a:pt x="1993" y="0"/>
                      <a:pt x="1086" y="11"/>
                    </a:cubicBezTo>
                    <a:cubicBezTo>
                      <a:pt x="1072" y="11"/>
                      <a:pt x="1010" y="63"/>
                      <a:pt x="998" y="69"/>
                    </a:cubicBezTo>
                    <a:cubicBezTo>
                      <a:pt x="987" y="74"/>
                      <a:pt x="975" y="76"/>
                      <a:pt x="964" y="80"/>
                    </a:cubicBezTo>
                    <a:cubicBezTo>
                      <a:pt x="901" y="143"/>
                      <a:pt x="846" y="173"/>
                      <a:pt x="762" y="195"/>
                    </a:cubicBezTo>
                    <a:cubicBezTo>
                      <a:pt x="755" y="206"/>
                      <a:pt x="835" y="279"/>
                      <a:pt x="830" y="291"/>
                    </a:cubicBezTo>
                    <a:cubicBezTo>
                      <a:pt x="833" y="311"/>
                      <a:pt x="1177" y="438"/>
                      <a:pt x="1130" y="431"/>
                    </a:cubicBezTo>
                    <a:cubicBezTo>
                      <a:pt x="1114" y="434"/>
                      <a:pt x="823" y="344"/>
                      <a:pt x="734" y="307"/>
                    </a:cubicBezTo>
                    <a:cubicBezTo>
                      <a:pt x="645" y="270"/>
                      <a:pt x="625" y="221"/>
                      <a:pt x="594" y="211"/>
                    </a:cubicBezTo>
                    <a:cubicBezTo>
                      <a:pt x="563" y="201"/>
                      <a:pt x="608" y="246"/>
                      <a:pt x="546" y="250"/>
                    </a:cubicBezTo>
                    <a:cubicBezTo>
                      <a:pt x="438" y="221"/>
                      <a:pt x="329" y="223"/>
                      <a:pt x="219" y="238"/>
                    </a:cubicBezTo>
                    <a:cubicBezTo>
                      <a:pt x="196" y="253"/>
                      <a:pt x="174" y="269"/>
                      <a:pt x="151" y="284"/>
                    </a:cubicBezTo>
                    <a:cubicBezTo>
                      <a:pt x="110" y="312"/>
                      <a:pt x="100" y="319"/>
                      <a:pt x="54" y="335"/>
                    </a:cubicBezTo>
                    <a:cubicBezTo>
                      <a:pt x="33" y="398"/>
                      <a:pt x="5" y="626"/>
                      <a:pt x="38" y="695"/>
                    </a:cubicBezTo>
                    <a:cubicBezTo>
                      <a:pt x="71" y="764"/>
                      <a:pt x="190" y="739"/>
                      <a:pt x="253" y="747"/>
                    </a:cubicBezTo>
                    <a:cubicBezTo>
                      <a:pt x="309" y="754"/>
                      <a:pt x="365" y="735"/>
                      <a:pt x="418" y="743"/>
                    </a:cubicBezTo>
                    <a:cubicBezTo>
                      <a:pt x="485" y="753"/>
                      <a:pt x="558" y="782"/>
                      <a:pt x="626" y="791"/>
                    </a:cubicBezTo>
                    <a:cubicBezTo>
                      <a:pt x="649" y="798"/>
                      <a:pt x="675" y="824"/>
                      <a:pt x="698" y="831"/>
                    </a:cubicBezTo>
                    <a:cubicBezTo>
                      <a:pt x="721" y="844"/>
                      <a:pt x="736" y="857"/>
                      <a:pt x="762" y="871"/>
                    </a:cubicBezTo>
                    <a:cubicBezTo>
                      <a:pt x="814" y="915"/>
                      <a:pt x="791" y="885"/>
                      <a:pt x="830" y="931"/>
                    </a:cubicBezTo>
                    <a:cubicBezTo>
                      <a:pt x="858" y="963"/>
                      <a:pt x="882" y="967"/>
                      <a:pt x="906" y="1039"/>
                    </a:cubicBezTo>
                    <a:cubicBezTo>
                      <a:pt x="953" y="1111"/>
                      <a:pt x="913" y="1197"/>
                      <a:pt x="942" y="1277"/>
                    </a:cubicBezTo>
                    <a:cubicBezTo>
                      <a:pt x="938" y="1303"/>
                      <a:pt x="940" y="1331"/>
                      <a:pt x="930" y="1356"/>
                    </a:cubicBezTo>
                    <a:cubicBezTo>
                      <a:pt x="919" y="1383"/>
                      <a:pt x="890" y="1400"/>
                      <a:pt x="874" y="1424"/>
                    </a:cubicBezTo>
                    <a:cubicBezTo>
                      <a:pt x="858" y="1474"/>
                      <a:pt x="814" y="1515"/>
                      <a:pt x="784" y="1560"/>
                    </a:cubicBezTo>
                    <a:cubicBezTo>
                      <a:pt x="734" y="1635"/>
                      <a:pt x="678" y="1701"/>
                      <a:pt x="626" y="1774"/>
                    </a:cubicBezTo>
                    <a:cubicBezTo>
                      <a:pt x="616" y="1788"/>
                      <a:pt x="595" y="1788"/>
                      <a:pt x="580" y="1797"/>
                    </a:cubicBezTo>
                    <a:cubicBezTo>
                      <a:pt x="557" y="1811"/>
                      <a:pt x="535" y="1827"/>
                      <a:pt x="513" y="1842"/>
                    </a:cubicBezTo>
                    <a:cubicBezTo>
                      <a:pt x="470" y="1871"/>
                      <a:pt x="455" y="1927"/>
                      <a:pt x="411" y="1955"/>
                    </a:cubicBezTo>
                    <a:cubicBezTo>
                      <a:pt x="383" y="1973"/>
                      <a:pt x="374" y="2003"/>
                      <a:pt x="321" y="2000"/>
                    </a:cubicBezTo>
                    <a:cubicBezTo>
                      <a:pt x="342" y="2015"/>
                      <a:pt x="325" y="2039"/>
                      <a:pt x="314" y="2047"/>
                    </a:cubicBezTo>
                    <a:cubicBezTo>
                      <a:pt x="289" y="2088"/>
                      <a:pt x="203" y="2211"/>
                      <a:pt x="170" y="2247"/>
                    </a:cubicBezTo>
                    <a:cubicBezTo>
                      <a:pt x="116" y="2324"/>
                      <a:pt x="57" y="2397"/>
                      <a:pt x="22" y="2507"/>
                    </a:cubicBezTo>
                    <a:cubicBezTo>
                      <a:pt x="0" y="2597"/>
                      <a:pt x="22" y="2724"/>
                      <a:pt x="22" y="2791"/>
                    </a:cubicBezTo>
                    <a:cubicBezTo>
                      <a:pt x="22" y="2858"/>
                      <a:pt x="19" y="2847"/>
                      <a:pt x="22" y="2911"/>
                    </a:cubicBezTo>
                    <a:cubicBezTo>
                      <a:pt x="29" y="3022"/>
                      <a:pt x="3" y="3128"/>
                      <a:pt x="38" y="3175"/>
                    </a:cubicBezTo>
                    <a:cubicBezTo>
                      <a:pt x="76" y="3182"/>
                      <a:pt x="210" y="3194"/>
                      <a:pt x="242" y="3197"/>
                    </a:cubicBezTo>
                    <a:cubicBezTo>
                      <a:pt x="381" y="3248"/>
                      <a:pt x="380" y="3217"/>
                      <a:pt x="614" y="3209"/>
                    </a:cubicBezTo>
                    <a:cubicBezTo>
                      <a:pt x="619" y="3148"/>
                      <a:pt x="600" y="3076"/>
                      <a:pt x="637" y="3028"/>
                    </a:cubicBezTo>
                    <a:cubicBezTo>
                      <a:pt x="657" y="3003"/>
                      <a:pt x="705" y="2960"/>
                      <a:pt x="705" y="2960"/>
                    </a:cubicBezTo>
                    <a:cubicBezTo>
                      <a:pt x="769" y="2964"/>
                      <a:pt x="834" y="2962"/>
                      <a:pt x="897" y="2972"/>
                    </a:cubicBezTo>
                    <a:cubicBezTo>
                      <a:pt x="910" y="2974"/>
                      <a:pt x="918" y="2989"/>
                      <a:pt x="930" y="2994"/>
                    </a:cubicBezTo>
                    <a:cubicBezTo>
                      <a:pt x="945" y="3000"/>
                      <a:pt x="961" y="3001"/>
                      <a:pt x="976" y="3005"/>
                    </a:cubicBezTo>
                    <a:cubicBezTo>
                      <a:pt x="1015" y="3031"/>
                      <a:pt x="1044" y="3039"/>
                      <a:pt x="1089" y="3051"/>
                    </a:cubicBezTo>
                    <a:cubicBezTo>
                      <a:pt x="1134" y="3047"/>
                      <a:pt x="1180" y="3051"/>
                      <a:pt x="1224" y="3039"/>
                    </a:cubicBezTo>
                    <a:cubicBezTo>
                      <a:pt x="1247" y="3033"/>
                      <a:pt x="1266" y="2987"/>
                      <a:pt x="1281" y="2972"/>
                    </a:cubicBezTo>
                    <a:cubicBezTo>
                      <a:pt x="1324" y="2929"/>
                      <a:pt x="1394" y="2924"/>
                      <a:pt x="1450" y="2915"/>
                    </a:cubicBezTo>
                    <a:cubicBezTo>
                      <a:pt x="1508" y="2830"/>
                      <a:pt x="1434" y="2935"/>
                      <a:pt x="1506" y="2847"/>
                    </a:cubicBezTo>
                    <a:cubicBezTo>
                      <a:pt x="1515" y="2836"/>
                      <a:pt x="1517" y="2820"/>
                      <a:pt x="1529" y="2813"/>
                    </a:cubicBezTo>
                    <a:cubicBezTo>
                      <a:pt x="1549" y="2801"/>
                      <a:pt x="1574" y="2798"/>
                      <a:pt x="1597" y="2791"/>
                    </a:cubicBezTo>
                    <a:cubicBezTo>
                      <a:pt x="1608" y="2787"/>
                      <a:pt x="1631" y="2780"/>
                      <a:pt x="1631" y="2780"/>
                    </a:cubicBezTo>
                    <a:cubicBezTo>
                      <a:pt x="1690" y="2740"/>
                      <a:pt x="1752" y="2737"/>
                      <a:pt x="1823" y="2723"/>
                    </a:cubicBezTo>
                    <a:cubicBezTo>
                      <a:pt x="1851" y="2679"/>
                      <a:pt x="1840" y="2661"/>
                      <a:pt x="1890" y="2644"/>
                    </a:cubicBezTo>
                    <a:cubicBezTo>
                      <a:pt x="2035" y="2548"/>
                      <a:pt x="2162" y="2583"/>
                      <a:pt x="2354" y="2576"/>
                    </a:cubicBezTo>
                    <a:cubicBezTo>
                      <a:pt x="2429" y="2526"/>
                      <a:pt x="2496" y="2467"/>
                      <a:pt x="2568" y="2418"/>
                    </a:cubicBezTo>
                    <a:cubicBezTo>
                      <a:pt x="2607" y="2296"/>
                      <a:pt x="2672" y="2287"/>
                      <a:pt x="2771" y="2237"/>
                    </a:cubicBezTo>
                    <a:cubicBezTo>
                      <a:pt x="2817" y="2171"/>
                      <a:pt x="2885" y="2215"/>
                      <a:pt x="2958" y="2203"/>
                    </a:cubicBezTo>
                    <a:cubicBezTo>
                      <a:pt x="3009" y="2186"/>
                      <a:pt x="3035" y="2126"/>
                      <a:pt x="3088" y="2113"/>
                    </a:cubicBezTo>
                    <a:cubicBezTo>
                      <a:pt x="3107" y="2101"/>
                      <a:pt x="3155" y="2071"/>
                      <a:pt x="3167" y="2057"/>
                    </a:cubicBezTo>
                    <a:cubicBezTo>
                      <a:pt x="3185" y="2037"/>
                      <a:pt x="3228" y="2063"/>
                      <a:pt x="3250" y="2047"/>
                    </a:cubicBezTo>
                    <a:cubicBezTo>
                      <a:pt x="3282" y="2023"/>
                      <a:pt x="3347" y="1894"/>
                      <a:pt x="3370" y="1853"/>
                    </a:cubicBezTo>
                    <a:cubicBezTo>
                      <a:pt x="3385" y="1827"/>
                      <a:pt x="3399" y="1800"/>
                      <a:pt x="3415" y="1774"/>
                    </a:cubicBezTo>
                    <a:cubicBezTo>
                      <a:pt x="3429" y="1751"/>
                      <a:pt x="3451" y="1732"/>
                      <a:pt x="3460" y="1707"/>
                    </a:cubicBezTo>
                    <a:cubicBezTo>
                      <a:pt x="3464" y="1696"/>
                      <a:pt x="3464" y="1681"/>
                      <a:pt x="3472" y="1673"/>
                    </a:cubicBezTo>
                    <a:cubicBezTo>
                      <a:pt x="3507" y="1638"/>
                      <a:pt x="3593" y="1704"/>
                      <a:pt x="3642" y="1699"/>
                    </a:cubicBezTo>
                    <a:cubicBezTo>
                      <a:pt x="3714" y="1676"/>
                      <a:pt x="3730" y="1598"/>
                      <a:pt x="3802" y="1575"/>
                    </a:cubicBezTo>
                    <a:cubicBezTo>
                      <a:pt x="3850" y="1527"/>
                      <a:pt x="3890" y="1478"/>
                      <a:pt x="3914" y="1411"/>
                    </a:cubicBezTo>
                    <a:cubicBezTo>
                      <a:pt x="3910" y="1392"/>
                      <a:pt x="3853" y="1373"/>
                      <a:pt x="3844" y="1356"/>
                    </a:cubicBezTo>
                    <a:cubicBezTo>
                      <a:pt x="3832" y="1332"/>
                      <a:pt x="3796" y="1316"/>
                      <a:pt x="3777" y="1300"/>
                    </a:cubicBezTo>
                    <a:cubicBezTo>
                      <a:pt x="3718" y="1250"/>
                      <a:pt x="3724" y="1257"/>
                      <a:pt x="3641" y="1244"/>
                    </a:cubicBezTo>
                    <a:cubicBezTo>
                      <a:pt x="3508" y="1220"/>
                      <a:pt x="3096" y="1130"/>
                      <a:pt x="2974" y="1115"/>
                    </a:cubicBezTo>
                    <a:cubicBezTo>
                      <a:pt x="2851" y="1098"/>
                      <a:pt x="2969" y="1148"/>
                      <a:pt x="2902" y="1143"/>
                    </a:cubicBezTo>
                    <a:cubicBezTo>
                      <a:pt x="2759" y="1115"/>
                      <a:pt x="2535" y="1111"/>
                      <a:pt x="2574" y="1083"/>
                    </a:cubicBezTo>
                    <a:cubicBezTo>
                      <a:pt x="2569" y="1063"/>
                      <a:pt x="2779" y="1039"/>
                      <a:pt x="2874" y="1023"/>
                    </a:cubicBezTo>
                    <a:cubicBezTo>
                      <a:pt x="2934" y="1014"/>
                      <a:pt x="2901" y="1037"/>
                      <a:pt x="2934" y="1031"/>
                    </a:cubicBezTo>
                    <a:cubicBezTo>
                      <a:pt x="2967" y="1025"/>
                      <a:pt x="3039" y="986"/>
                      <a:pt x="3074" y="987"/>
                    </a:cubicBezTo>
                    <a:cubicBezTo>
                      <a:pt x="3109" y="988"/>
                      <a:pt x="3127" y="1049"/>
                      <a:pt x="3146" y="1035"/>
                    </a:cubicBezTo>
                    <a:cubicBezTo>
                      <a:pt x="3222" y="1012"/>
                      <a:pt x="3156" y="925"/>
                      <a:pt x="3186" y="903"/>
                    </a:cubicBezTo>
                    <a:cubicBezTo>
                      <a:pt x="3206" y="886"/>
                      <a:pt x="3243" y="935"/>
                      <a:pt x="3266" y="935"/>
                    </a:cubicBezTo>
                    <a:cubicBezTo>
                      <a:pt x="3289" y="935"/>
                      <a:pt x="3296" y="914"/>
                      <a:pt x="3325" y="905"/>
                    </a:cubicBezTo>
                    <a:cubicBezTo>
                      <a:pt x="3365" y="895"/>
                      <a:pt x="3404" y="900"/>
                      <a:pt x="3438" y="883"/>
                    </a:cubicBezTo>
                    <a:cubicBezTo>
                      <a:pt x="3472" y="866"/>
                      <a:pt x="3509" y="826"/>
                      <a:pt x="3528" y="803"/>
                    </a:cubicBezTo>
                    <a:cubicBezTo>
                      <a:pt x="3570" y="782"/>
                      <a:pt x="3531" y="750"/>
                      <a:pt x="3554" y="743"/>
                    </a:cubicBezTo>
                    <a:cubicBezTo>
                      <a:pt x="3577" y="736"/>
                      <a:pt x="3623" y="770"/>
                      <a:pt x="3664" y="758"/>
                    </a:cubicBezTo>
                    <a:cubicBezTo>
                      <a:pt x="3707" y="754"/>
                      <a:pt x="3770" y="678"/>
                      <a:pt x="3798" y="671"/>
                    </a:cubicBezTo>
                    <a:cubicBezTo>
                      <a:pt x="3826" y="664"/>
                      <a:pt x="3822" y="710"/>
                      <a:pt x="3833" y="713"/>
                    </a:cubicBezTo>
                    <a:cubicBezTo>
                      <a:pt x="3846" y="710"/>
                      <a:pt x="3854" y="695"/>
                      <a:pt x="3867" y="690"/>
                    </a:cubicBezTo>
                    <a:cubicBezTo>
                      <a:pt x="3896" y="679"/>
                      <a:pt x="3957" y="668"/>
                      <a:pt x="3957" y="668"/>
                    </a:cubicBezTo>
                    <a:cubicBezTo>
                      <a:pt x="4023" y="618"/>
                      <a:pt x="4092" y="616"/>
                      <a:pt x="4158" y="567"/>
                    </a:cubicBezTo>
                    <a:cubicBezTo>
                      <a:pt x="4198" y="539"/>
                      <a:pt x="4182" y="564"/>
                      <a:pt x="4198" y="559"/>
                    </a:cubicBezTo>
                    <a:cubicBezTo>
                      <a:pt x="4214" y="554"/>
                      <a:pt x="4231" y="545"/>
                      <a:pt x="4254" y="535"/>
                    </a:cubicBezTo>
                    <a:cubicBezTo>
                      <a:pt x="4279" y="528"/>
                      <a:pt x="4305" y="507"/>
                      <a:pt x="4338" y="499"/>
                    </a:cubicBezTo>
                    <a:cubicBezTo>
                      <a:pt x="4371" y="491"/>
                      <a:pt x="4411" y="506"/>
                      <a:pt x="4454" y="487"/>
                    </a:cubicBezTo>
                    <a:cubicBezTo>
                      <a:pt x="4501" y="460"/>
                      <a:pt x="4579" y="408"/>
                      <a:pt x="4594" y="383"/>
                    </a:cubicBezTo>
                    <a:cubicBezTo>
                      <a:pt x="4609" y="358"/>
                      <a:pt x="4564" y="355"/>
                      <a:pt x="4545" y="340"/>
                    </a:cubicBezTo>
                    <a:cubicBezTo>
                      <a:pt x="4522" y="326"/>
                      <a:pt x="4477" y="295"/>
                      <a:pt x="4477" y="295"/>
                    </a:cubicBezTo>
                    <a:cubicBezTo>
                      <a:pt x="4470" y="280"/>
                      <a:pt x="4461" y="256"/>
                      <a:pt x="4474" y="243"/>
                    </a:cubicBezTo>
                    <a:cubicBezTo>
                      <a:pt x="4487" y="230"/>
                      <a:pt x="4507" y="223"/>
                      <a:pt x="4558" y="215"/>
                    </a:cubicBezTo>
                    <a:cubicBezTo>
                      <a:pt x="4609" y="207"/>
                      <a:pt x="4720" y="191"/>
                      <a:pt x="4782" y="195"/>
                    </a:cubicBezTo>
                    <a:cubicBezTo>
                      <a:pt x="4844" y="199"/>
                      <a:pt x="4870" y="237"/>
                      <a:pt x="4929" y="238"/>
                    </a:cubicBezTo>
                    <a:cubicBezTo>
                      <a:pt x="4983" y="234"/>
                      <a:pt x="5082" y="236"/>
                      <a:pt x="5134" y="199"/>
                    </a:cubicBezTo>
                    <a:cubicBezTo>
                      <a:pt x="5185" y="189"/>
                      <a:pt x="5221" y="207"/>
                      <a:pt x="5238" y="179"/>
                    </a:cubicBezTo>
                    <a:cubicBezTo>
                      <a:pt x="5255" y="151"/>
                      <a:pt x="5238" y="56"/>
                      <a:pt x="5238" y="31"/>
                    </a:cubicBezTo>
                  </a:path>
                </a:pathLst>
              </a:custGeom>
              <a:solidFill>
                <a:srgbClr val="009900">
                  <a:alpha val="50195"/>
                </a:srgbClr>
              </a:solidFill>
              <a:ln w="76200" cmpd="sng">
                <a:solidFill>
                  <a:schemeClr val="tx2"/>
                </a:solidFill>
                <a:round/>
                <a:headEnd/>
                <a:tailEnd/>
              </a:ln>
            </p:spPr>
            <p:txBody>
              <a:bodyPr/>
              <a:lstStyle/>
              <a:p>
                <a:endParaRPr lang="tr-TR"/>
              </a:p>
            </p:txBody>
          </p:sp>
          <p:sp>
            <p:nvSpPr>
              <p:cNvPr id="86034" name="Text Box 5"/>
              <p:cNvSpPr txBox="1">
                <a:spLocks noChangeArrowheads="1"/>
              </p:cNvSpPr>
              <p:nvPr/>
            </p:nvSpPr>
            <p:spPr bwMode="auto">
              <a:xfrm>
                <a:off x="1407" y="633"/>
                <a:ext cx="1464" cy="630"/>
              </a:xfrm>
              <a:prstGeom prst="rect">
                <a:avLst/>
              </a:prstGeom>
              <a:solidFill>
                <a:srgbClr val="009900">
                  <a:alpha val="50195"/>
                </a:srgbClr>
              </a:solidFill>
              <a:ln w="76200">
                <a:solidFill>
                  <a:schemeClr val="tx1"/>
                </a:solidFill>
                <a:miter lim="800000"/>
                <a:headEnd/>
                <a:tailEnd/>
              </a:ln>
            </p:spPr>
            <p:txBody>
              <a:bodyPr wrap="none">
                <a:spAutoFit/>
              </a:bodyPr>
              <a:lstStyle/>
              <a:p>
                <a:pPr algn="ctr"/>
                <a:r>
                  <a:rPr lang="tr-TR" altLang="tr-TR" sz="2400" b="1">
                    <a:solidFill>
                      <a:srgbClr val="FFFF00"/>
                    </a:solidFill>
                  </a:rPr>
                  <a:t>GELİBOLU </a:t>
                </a:r>
              </a:p>
              <a:p>
                <a:pPr algn="ctr"/>
                <a:r>
                  <a:rPr lang="tr-TR" altLang="tr-TR" sz="2400" b="1">
                    <a:solidFill>
                      <a:srgbClr val="FFFF00"/>
                    </a:solidFill>
                  </a:rPr>
                  <a:t>YARIMADASI</a:t>
                </a:r>
              </a:p>
            </p:txBody>
          </p:sp>
        </p:grpSp>
        <p:sp>
          <p:nvSpPr>
            <p:cNvPr id="86020" name="WordArt 6" descr="Granit"/>
            <p:cNvSpPr>
              <a:spLocks noChangeArrowheads="1" noChangeShapeType="1" noTextEdit="1"/>
            </p:cNvSpPr>
            <p:nvPr/>
          </p:nvSpPr>
          <p:spPr bwMode="auto">
            <a:xfrm>
              <a:off x="1539" y="3460"/>
              <a:ext cx="2682" cy="408"/>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tr-TR" sz="3600" b="1" i="1" kern="10">
                  <a:ln w="9525">
                    <a:round/>
                    <a:headEnd/>
                    <a:tailEnd/>
                  </a:ln>
                  <a:blipFill dpi="0" rotWithShape="0">
                    <a:blip r:embed="rId3"/>
                    <a:srcRect/>
                    <a:tile tx="0" ty="0" sx="100000" sy="100000" flip="none" algn="tl"/>
                  </a:blipFill>
                  <a:latin typeface="Arial Black"/>
                </a:rPr>
                <a:t>KARA HAREKATI</a:t>
              </a:r>
            </a:p>
          </p:txBody>
        </p:sp>
        <p:grpSp>
          <p:nvGrpSpPr>
            <p:cNvPr id="86021" name="Group 7"/>
            <p:cNvGrpSpPr>
              <a:grpSpLocks/>
            </p:cNvGrpSpPr>
            <p:nvPr/>
          </p:nvGrpSpPr>
          <p:grpSpPr bwMode="auto">
            <a:xfrm>
              <a:off x="2280" y="1460"/>
              <a:ext cx="749" cy="1951"/>
              <a:chOff x="384" y="1296"/>
              <a:chExt cx="816" cy="2280"/>
            </a:xfrm>
          </p:grpSpPr>
          <p:pic>
            <p:nvPicPr>
              <p:cNvPr id="86031" name="Picture 8" descr="anzaskerillus"/>
              <p:cNvPicPr>
                <a:picLocks noChangeAspect="1" noChangeArrowheads="1"/>
              </p:cNvPicPr>
              <p:nvPr/>
            </p:nvPicPr>
            <p:blipFill>
              <a:blip r:embed="rId4"/>
              <a:srcRect/>
              <a:stretch>
                <a:fillRect/>
              </a:stretch>
            </p:blipFill>
            <p:spPr bwMode="auto">
              <a:xfrm>
                <a:off x="384" y="1296"/>
                <a:ext cx="803" cy="1776"/>
              </a:xfrm>
              <a:prstGeom prst="rect">
                <a:avLst/>
              </a:prstGeom>
              <a:noFill/>
              <a:ln w="9525">
                <a:noFill/>
                <a:miter lim="800000"/>
                <a:headEnd/>
                <a:tailEnd/>
              </a:ln>
            </p:spPr>
          </p:pic>
          <p:sp>
            <p:nvSpPr>
              <p:cNvPr id="86032" name="Oval 9"/>
              <p:cNvSpPr>
                <a:spLocks noChangeArrowheads="1"/>
              </p:cNvSpPr>
              <p:nvPr/>
            </p:nvSpPr>
            <p:spPr bwMode="auto">
              <a:xfrm>
                <a:off x="384" y="3096"/>
                <a:ext cx="816" cy="480"/>
              </a:xfrm>
              <a:prstGeom prst="ellipse">
                <a:avLst/>
              </a:prstGeom>
              <a:gradFill rotWithShape="0">
                <a:gsLst>
                  <a:gs pos="0">
                    <a:srgbClr val="280000"/>
                  </a:gs>
                  <a:gs pos="50000">
                    <a:srgbClr val="990000"/>
                  </a:gs>
                  <a:gs pos="100000">
                    <a:srgbClr val="280000"/>
                  </a:gs>
                </a:gsLst>
                <a:lin ang="5400000" scaled="1"/>
              </a:gradFill>
              <a:ln w="9525">
                <a:solidFill>
                  <a:schemeClr val="tx1"/>
                </a:solidFill>
                <a:round/>
                <a:headEnd/>
                <a:tailEnd/>
              </a:ln>
            </p:spPr>
            <p:txBody>
              <a:bodyPr wrap="none" anchor="ctr"/>
              <a:lstStyle/>
              <a:p>
                <a:pPr algn="ctr"/>
                <a:r>
                  <a:rPr lang="tr-TR" altLang="tr-TR" sz="2200" b="1">
                    <a:solidFill>
                      <a:srgbClr val="D9FA4E"/>
                    </a:solidFill>
                  </a:rPr>
                  <a:t>ANZAK</a:t>
                </a:r>
              </a:p>
            </p:txBody>
          </p:sp>
        </p:grpSp>
        <p:grpSp>
          <p:nvGrpSpPr>
            <p:cNvPr id="86022" name="Group 10"/>
            <p:cNvGrpSpPr>
              <a:grpSpLocks/>
            </p:cNvGrpSpPr>
            <p:nvPr/>
          </p:nvGrpSpPr>
          <p:grpSpPr bwMode="auto">
            <a:xfrm>
              <a:off x="408" y="1460"/>
              <a:ext cx="838" cy="1951"/>
              <a:chOff x="1152" y="1296"/>
              <a:chExt cx="912" cy="2280"/>
            </a:xfrm>
          </p:grpSpPr>
          <p:pic>
            <p:nvPicPr>
              <p:cNvPr id="86029" name="Picture 11" descr="engsol"/>
              <p:cNvPicPr>
                <a:picLocks noChangeAspect="1" noChangeArrowheads="1"/>
              </p:cNvPicPr>
              <p:nvPr/>
            </p:nvPicPr>
            <p:blipFill>
              <a:blip r:embed="rId5"/>
              <a:srcRect/>
              <a:stretch>
                <a:fillRect/>
              </a:stretch>
            </p:blipFill>
            <p:spPr bwMode="auto">
              <a:xfrm>
                <a:off x="1152" y="1296"/>
                <a:ext cx="839" cy="1776"/>
              </a:xfrm>
              <a:prstGeom prst="rect">
                <a:avLst/>
              </a:prstGeom>
              <a:noFill/>
              <a:ln w="9525">
                <a:noFill/>
                <a:miter lim="800000"/>
                <a:headEnd/>
                <a:tailEnd/>
              </a:ln>
            </p:spPr>
          </p:pic>
          <p:sp>
            <p:nvSpPr>
              <p:cNvPr id="86030" name="Oval 12"/>
              <p:cNvSpPr>
                <a:spLocks noChangeArrowheads="1"/>
              </p:cNvSpPr>
              <p:nvPr/>
            </p:nvSpPr>
            <p:spPr bwMode="auto">
              <a:xfrm>
                <a:off x="1248" y="3096"/>
                <a:ext cx="816" cy="480"/>
              </a:xfrm>
              <a:prstGeom prst="ellipse">
                <a:avLst/>
              </a:prstGeom>
              <a:gradFill rotWithShape="0">
                <a:gsLst>
                  <a:gs pos="0">
                    <a:srgbClr val="280000"/>
                  </a:gs>
                  <a:gs pos="50000">
                    <a:srgbClr val="990000"/>
                  </a:gs>
                  <a:gs pos="100000">
                    <a:srgbClr val="280000"/>
                  </a:gs>
                </a:gsLst>
                <a:lin ang="5400000" scaled="1"/>
              </a:gradFill>
              <a:ln w="9525">
                <a:solidFill>
                  <a:schemeClr val="tx1"/>
                </a:solidFill>
                <a:round/>
                <a:headEnd/>
                <a:tailEnd/>
              </a:ln>
            </p:spPr>
            <p:txBody>
              <a:bodyPr wrap="none" anchor="ctr"/>
              <a:lstStyle/>
              <a:p>
                <a:pPr algn="ctr"/>
                <a:r>
                  <a:rPr lang="tr-TR" altLang="tr-TR" sz="2200" b="1">
                    <a:solidFill>
                      <a:srgbClr val="D9FA4E"/>
                    </a:solidFill>
                  </a:rPr>
                  <a:t>İNGİLİZ</a:t>
                </a:r>
              </a:p>
            </p:txBody>
          </p:sp>
        </p:grpSp>
        <p:grpSp>
          <p:nvGrpSpPr>
            <p:cNvPr id="86023" name="Group 13"/>
            <p:cNvGrpSpPr>
              <a:grpSpLocks/>
            </p:cNvGrpSpPr>
            <p:nvPr/>
          </p:nvGrpSpPr>
          <p:grpSpPr bwMode="auto">
            <a:xfrm>
              <a:off x="1368" y="1460"/>
              <a:ext cx="842" cy="1951"/>
              <a:chOff x="2112" y="1296"/>
              <a:chExt cx="917" cy="2280"/>
            </a:xfrm>
          </p:grpSpPr>
          <p:pic>
            <p:nvPicPr>
              <p:cNvPr id="86027" name="Picture 14" descr="frans"/>
              <p:cNvPicPr>
                <a:picLocks noChangeAspect="1" noChangeArrowheads="1"/>
              </p:cNvPicPr>
              <p:nvPr/>
            </p:nvPicPr>
            <p:blipFill>
              <a:blip r:embed="rId6">
                <a:clrChange>
                  <a:clrFrom>
                    <a:srgbClr val="FFFEFF"/>
                  </a:clrFrom>
                  <a:clrTo>
                    <a:srgbClr val="FFFEFF">
                      <a:alpha val="0"/>
                    </a:srgbClr>
                  </a:clrTo>
                </a:clrChange>
              </a:blip>
              <a:srcRect/>
              <a:stretch>
                <a:fillRect/>
              </a:stretch>
            </p:blipFill>
            <p:spPr bwMode="auto">
              <a:xfrm>
                <a:off x="2208" y="1296"/>
                <a:ext cx="821" cy="1776"/>
              </a:xfrm>
              <a:prstGeom prst="rect">
                <a:avLst/>
              </a:prstGeom>
              <a:noFill/>
              <a:ln w="9525">
                <a:noFill/>
                <a:miter lim="800000"/>
                <a:headEnd/>
                <a:tailEnd/>
              </a:ln>
            </p:spPr>
          </p:pic>
          <p:sp>
            <p:nvSpPr>
              <p:cNvPr id="86028" name="Oval 15"/>
              <p:cNvSpPr>
                <a:spLocks noChangeArrowheads="1"/>
              </p:cNvSpPr>
              <p:nvPr/>
            </p:nvSpPr>
            <p:spPr bwMode="auto">
              <a:xfrm>
                <a:off x="2112" y="3096"/>
                <a:ext cx="816" cy="480"/>
              </a:xfrm>
              <a:prstGeom prst="ellipse">
                <a:avLst/>
              </a:prstGeom>
              <a:gradFill rotWithShape="0">
                <a:gsLst>
                  <a:gs pos="0">
                    <a:srgbClr val="280000"/>
                  </a:gs>
                  <a:gs pos="50000">
                    <a:srgbClr val="990000"/>
                  </a:gs>
                  <a:gs pos="100000">
                    <a:srgbClr val="280000"/>
                  </a:gs>
                </a:gsLst>
                <a:lin ang="5400000" scaled="1"/>
              </a:gradFill>
              <a:ln w="9525">
                <a:solidFill>
                  <a:schemeClr val="tx1"/>
                </a:solidFill>
                <a:round/>
                <a:headEnd/>
                <a:tailEnd/>
              </a:ln>
            </p:spPr>
            <p:txBody>
              <a:bodyPr wrap="none" anchor="ctr"/>
              <a:lstStyle/>
              <a:p>
                <a:pPr algn="ctr"/>
                <a:r>
                  <a:rPr lang="tr-TR" altLang="tr-TR" sz="2100" b="1">
                    <a:solidFill>
                      <a:srgbClr val="D9FA4E"/>
                    </a:solidFill>
                  </a:rPr>
                  <a:t>FRANSIZ</a:t>
                </a:r>
              </a:p>
            </p:txBody>
          </p:sp>
        </p:grpSp>
        <p:grpSp>
          <p:nvGrpSpPr>
            <p:cNvPr id="86024" name="Group 16"/>
            <p:cNvGrpSpPr>
              <a:grpSpLocks/>
            </p:cNvGrpSpPr>
            <p:nvPr/>
          </p:nvGrpSpPr>
          <p:grpSpPr bwMode="auto">
            <a:xfrm>
              <a:off x="3192" y="1797"/>
              <a:ext cx="2160" cy="534"/>
              <a:chOff x="3072" y="1872"/>
              <a:chExt cx="2352" cy="624"/>
            </a:xfrm>
          </p:grpSpPr>
          <p:sp>
            <p:nvSpPr>
              <p:cNvPr id="86025" name="AutoShape 17" descr="Ceviz"/>
              <p:cNvSpPr>
                <a:spLocks noChangeArrowheads="1"/>
              </p:cNvSpPr>
              <p:nvPr/>
            </p:nvSpPr>
            <p:spPr bwMode="auto">
              <a:xfrm>
                <a:off x="3072" y="1920"/>
                <a:ext cx="816" cy="576"/>
              </a:xfrm>
              <a:prstGeom prst="leftRightArrow">
                <a:avLst>
                  <a:gd name="adj1" fmla="val 50000"/>
                  <a:gd name="adj2" fmla="val 28333"/>
                </a:avLst>
              </a:prstGeom>
              <a:blipFill dpi="0" rotWithShape="0">
                <a:blip r:embed="rId7"/>
                <a:srcRect/>
                <a:tile tx="0" ty="0" sx="100000" sy="100000" flip="none" algn="tl"/>
              </a:blipFill>
              <a:ln w="9525">
                <a:solidFill>
                  <a:schemeClr val="tx1"/>
                </a:solidFill>
                <a:miter lim="800000"/>
                <a:headEnd/>
                <a:tailEnd/>
              </a:ln>
              <a:effectLst>
                <a:prstShdw prst="shdw13" dist="53882" dir="13500000">
                  <a:schemeClr val="bg2"/>
                </a:prstShdw>
              </a:effectLst>
            </p:spPr>
            <p:txBody>
              <a:bodyPr wrap="none" anchor="ctr"/>
              <a:lstStyle/>
              <a:p>
                <a:pPr algn="ctr"/>
                <a:endParaRPr lang="tr-TR" altLang="tr-TR" sz="2400" b="1" i="1">
                  <a:solidFill>
                    <a:schemeClr val="bg1"/>
                  </a:solidFill>
                </a:endParaRPr>
              </a:p>
            </p:txBody>
          </p:sp>
          <p:sp>
            <p:nvSpPr>
              <p:cNvPr id="86026" name="AutoShape 18" descr="Ceviz"/>
              <p:cNvSpPr>
                <a:spLocks noChangeArrowheads="1"/>
              </p:cNvSpPr>
              <p:nvPr/>
            </p:nvSpPr>
            <p:spPr bwMode="auto">
              <a:xfrm>
                <a:off x="3984" y="1872"/>
                <a:ext cx="1440" cy="624"/>
              </a:xfrm>
              <a:prstGeom prst="roundRect">
                <a:avLst>
                  <a:gd name="adj" fmla="val 16667"/>
                </a:avLst>
              </a:prstGeom>
              <a:blipFill dpi="0" rotWithShape="0">
                <a:blip r:embed="rId7"/>
                <a:srcRect/>
                <a:tile tx="0" ty="0" sx="100000" sy="100000" flip="none" algn="tl"/>
              </a:blipFill>
              <a:ln w="9525">
                <a:solidFill>
                  <a:schemeClr val="tx1"/>
                </a:solidFill>
                <a:round/>
                <a:headEnd/>
                <a:tailEnd/>
              </a:ln>
              <a:effectLst>
                <a:prstShdw prst="shdw13" dist="53882" dir="13500000">
                  <a:schemeClr val="bg2"/>
                </a:prstShdw>
              </a:effectLst>
            </p:spPr>
            <p:txBody>
              <a:bodyPr wrap="none" anchor="ctr"/>
              <a:lstStyle/>
              <a:p>
                <a:pPr algn="ctr"/>
                <a:r>
                  <a:rPr lang="tr-TR" altLang="tr-TR" sz="4800" b="1" dirty="0">
                    <a:solidFill>
                      <a:srgbClr val="FFFF00"/>
                    </a:solidFill>
                  </a:rPr>
                  <a:t>75 000</a:t>
                </a:r>
              </a:p>
            </p:txBody>
          </p:sp>
        </p:gr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3"/>
          <p:cNvSpPr>
            <a:spLocks noGrp="1"/>
          </p:cNvSpPr>
          <p:nvPr>
            <p:ph type="body" idx="1"/>
          </p:nvPr>
        </p:nvSpPr>
        <p:spPr>
          <a:xfrm>
            <a:off x="823913" y="688975"/>
            <a:ext cx="10529887" cy="5487988"/>
          </a:xfrm>
        </p:spPr>
        <p:txBody>
          <a:bodyPr/>
          <a:lstStyle/>
          <a:p>
            <a:pPr algn="just"/>
            <a:r>
              <a:rPr lang="tr-TR"/>
              <a:t>İtilaf devletlerinin çıkarma planı ise şöyledir: </a:t>
            </a:r>
          </a:p>
          <a:p>
            <a:pPr algn="just"/>
            <a:r>
              <a:rPr lang="tr-TR"/>
              <a:t>Kuzey çıkarma grubunu oluşturan Anzak Kolordusu kuzeyde </a:t>
            </a:r>
            <a:r>
              <a:rPr lang="tr-TR">
                <a:solidFill>
                  <a:srgbClr val="D82331"/>
                </a:solidFill>
              </a:rPr>
              <a:t>Kabatepe</a:t>
            </a:r>
            <a:r>
              <a:rPr lang="tr-TR"/>
              <a:t> bölgesine, güney çıkarma grubu ise </a:t>
            </a:r>
            <a:r>
              <a:rPr lang="tr-TR">
                <a:solidFill>
                  <a:srgbClr val="D82331"/>
                </a:solidFill>
              </a:rPr>
              <a:t>Seddülbahir</a:t>
            </a:r>
            <a:r>
              <a:rPr lang="tr-TR"/>
              <a:t> bölgesine çıkarılacaktı. </a:t>
            </a:r>
          </a:p>
          <a:p>
            <a:pPr algn="just"/>
            <a:r>
              <a:rPr lang="tr-TR"/>
              <a:t>Asıl taarruz bu bölgeden yapılırken </a:t>
            </a:r>
            <a:r>
              <a:rPr lang="tr-TR">
                <a:solidFill>
                  <a:srgbClr val="D82331"/>
                </a:solidFill>
              </a:rPr>
              <a:t>Kumkale – Beşike</a:t>
            </a:r>
            <a:r>
              <a:rPr lang="tr-TR"/>
              <a:t> sahillerine gösteri çıkarması yapma görevi, Fransız Tugayına verilmiştir. İtilaf devletlerinin planı Gelibolu müstahkem mevkiine kısa sürede el atarak, donanmayı savunmasız bir boğazdan geçirmek ve İstanbul’a ulaşmak düşüncesine dayanıyordu.</a:t>
            </a:r>
          </a:p>
          <a:p>
            <a:pPr algn="just"/>
            <a:endParaRPr lang="tr-T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Picture 2"/>
          <p:cNvPicPr>
            <a:picLocks noChangeAspect="1" noChangeArrowheads="1"/>
          </p:cNvPicPr>
          <p:nvPr/>
        </p:nvPicPr>
        <p:blipFill>
          <a:blip r:embed="rId2">
            <a:lum bright="-20000" contrast="40000"/>
          </a:blip>
          <a:srcRect/>
          <a:stretch>
            <a:fillRect/>
          </a:stretch>
        </p:blipFill>
        <p:spPr bwMode="auto">
          <a:xfrm>
            <a:off x="903288" y="677863"/>
            <a:ext cx="9588500" cy="5530850"/>
          </a:xfrm>
          <a:prstGeom prst="rect">
            <a:avLst/>
          </a:prstGeom>
          <a:noFill/>
          <a:ln w="12700">
            <a:noFill/>
            <a:miter lim="800000"/>
            <a:headEnd type="none" w="sm" len="sm"/>
            <a:tailEnd type="none" w="sm" len="sm"/>
          </a:ln>
        </p:spPr>
      </p:pic>
      <p:sp>
        <p:nvSpPr>
          <p:cNvPr id="918531" name="Text Box 3"/>
          <p:cNvSpPr txBox="1">
            <a:spLocks noChangeArrowheads="1"/>
          </p:cNvSpPr>
          <p:nvPr/>
        </p:nvSpPr>
        <p:spPr bwMode="auto">
          <a:xfrm>
            <a:off x="7485063" y="1050925"/>
            <a:ext cx="2073275" cy="457200"/>
          </a:xfrm>
          <a:prstGeom prst="rect">
            <a:avLst/>
          </a:prstGeom>
          <a:noFill/>
          <a:ln w="12700">
            <a:noFill/>
            <a:miter lim="800000"/>
            <a:headEnd type="none" w="sm" len="sm"/>
            <a:tailEnd type="none" w="sm" len="sm"/>
          </a:ln>
        </p:spPr>
        <p:txBody>
          <a:bodyPr wrap="none">
            <a:spAutoFit/>
          </a:bodyPr>
          <a:lstStyle/>
          <a:p>
            <a:pPr defTabSz="762000" eaLnBrk="0" hangingPunct="0"/>
            <a:r>
              <a:rPr lang="en-AU" altLang="tr-TR" sz="2400" b="1">
                <a:solidFill>
                  <a:schemeClr val="bg2"/>
                </a:solidFill>
              </a:rPr>
              <a:t>BOLAYIR</a:t>
            </a:r>
          </a:p>
        </p:txBody>
      </p:sp>
      <p:sp>
        <p:nvSpPr>
          <p:cNvPr id="918532" name="Text Box 4"/>
          <p:cNvSpPr txBox="1">
            <a:spLocks noChangeArrowheads="1"/>
          </p:cNvSpPr>
          <p:nvPr/>
        </p:nvSpPr>
        <p:spPr bwMode="auto">
          <a:xfrm>
            <a:off x="3913188" y="4437063"/>
            <a:ext cx="2847975" cy="396875"/>
          </a:xfrm>
          <a:prstGeom prst="rect">
            <a:avLst/>
          </a:prstGeom>
          <a:noFill/>
          <a:ln w="12700">
            <a:noFill/>
            <a:miter lim="800000"/>
            <a:headEnd type="none" w="sm" len="sm"/>
            <a:tailEnd type="none" w="sm" len="sm"/>
          </a:ln>
        </p:spPr>
        <p:txBody>
          <a:bodyPr wrap="none">
            <a:spAutoFit/>
          </a:bodyPr>
          <a:lstStyle/>
          <a:p>
            <a:pPr defTabSz="762000" eaLnBrk="0" hangingPunct="0"/>
            <a:r>
              <a:rPr lang="en-AU" altLang="tr-TR" sz="2000" b="1">
                <a:solidFill>
                  <a:schemeClr val="bg2"/>
                </a:solidFill>
              </a:rPr>
              <a:t>BEŞİĞE BURNU</a:t>
            </a:r>
          </a:p>
        </p:txBody>
      </p:sp>
      <p:grpSp>
        <p:nvGrpSpPr>
          <p:cNvPr id="2" name="Group 5"/>
          <p:cNvGrpSpPr>
            <a:grpSpLocks/>
          </p:cNvGrpSpPr>
          <p:nvPr/>
        </p:nvGrpSpPr>
        <p:grpSpPr bwMode="auto">
          <a:xfrm>
            <a:off x="1027113" y="3789363"/>
            <a:ext cx="1504950" cy="773112"/>
            <a:chOff x="384" y="2497"/>
            <a:chExt cx="797" cy="568"/>
          </a:xfrm>
        </p:grpSpPr>
        <p:grpSp>
          <p:nvGrpSpPr>
            <p:cNvPr id="88097" name="Group 6"/>
            <p:cNvGrpSpPr>
              <a:grpSpLocks/>
            </p:cNvGrpSpPr>
            <p:nvPr/>
          </p:nvGrpSpPr>
          <p:grpSpPr bwMode="auto">
            <a:xfrm>
              <a:off x="672" y="2672"/>
              <a:ext cx="509" cy="288"/>
              <a:chOff x="867" y="2672"/>
              <a:chExt cx="509" cy="288"/>
            </a:xfrm>
          </p:grpSpPr>
          <p:sp>
            <p:nvSpPr>
              <p:cNvPr id="88100" name="Rectangle 7"/>
              <p:cNvSpPr>
                <a:spLocks noChangeArrowheads="1"/>
              </p:cNvSpPr>
              <p:nvPr/>
            </p:nvSpPr>
            <p:spPr bwMode="auto">
              <a:xfrm>
                <a:off x="880" y="2672"/>
                <a:ext cx="480" cy="288"/>
              </a:xfrm>
              <a:prstGeom prst="rect">
                <a:avLst/>
              </a:prstGeom>
              <a:noFill/>
              <a:ln w="76200">
                <a:solidFill>
                  <a:srgbClr val="FF0000"/>
                </a:solidFill>
                <a:miter lim="800000"/>
                <a:headEnd type="none" w="sm" len="sm"/>
                <a:tailEnd type="none" w="sm" len="sm"/>
              </a:ln>
            </p:spPr>
            <p:txBody>
              <a:bodyPr wrap="none" anchor="ctr"/>
              <a:lstStyle/>
              <a:p>
                <a:pPr algn="ctr"/>
                <a:endParaRPr lang="tr-TR" altLang="tr-TR" sz="2400" b="1" i="1">
                  <a:solidFill>
                    <a:schemeClr val="bg1"/>
                  </a:solidFill>
                </a:endParaRPr>
              </a:p>
            </p:txBody>
          </p:sp>
          <p:sp>
            <p:nvSpPr>
              <p:cNvPr id="88101" name="Line 8"/>
              <p:cNvSpPr>
                <a:spLocks noChangeShapeType="1"/>
              </p:cNvSpPr>
              <p:nvPr/>
            </p:nvSpPr>
            <p:spPr bwMode="auto">
              <a:xfrm flipV="1">
                <a:off x="867" y="2672"/>
                <a:ext cx="480" cy="288"/>
              </a:xfrm>
              <a:prstGeom prst="line">
                <a:avLst/>
              </a:prstGeom>
              <a:noFill/>
              <a:ln w="76200">
                <a:solidFill>
                  <a:srgbClr val="FF0000"/>
                </a:solidFill>
                <a:round/>
                <a:headEnd type="none" w="sm" len="sm"/>
                <a:tailEnd type="none" w="sm" len="sm"/>
              </a:ln>
            </p:spPr>
            <p:txBody>
              <a:bodyPr wrap="none" anchor="ctr"/>
              <a:lstStyle/>
              <a:p>
                <a:endParaRPr lang="tr-TR"/>
              </a:p>
            </p:txBody>
          </p:sp>
          <p:sp>
            <p:nvSpPr>
              <p:cNvPr id="88102" name="Line 9"/>
              <p:cNvSpPr>
                <a:spLocks noChangeShapeType="1"/>
              </p:cNvSpPr>
              <p:nvPr/>
            </p:nvSpPr>
            <p:spPr bwMode="auto">
              <a:xfrm>
                <a:off x="896" y="2672"/>
                <a:ext cx="480" cy="288"/>
              </a:xfrm>
              <a:prstGeom prst="line">
                <a:avLst/>
              </a:prstGeom>
              <a:noFill/>
              <a:ln w="76200">
                <a:solidFill>
                  <a:srgbClr val="FF0000"/>
                </a:solidFill>
                <a:round/>
                <a:headEnd type="none" w="sm" len="sm"/>
                <a:tailEnd type="none" w="sm" len="sm"/>
              </a:ln>
            </p:spPr>
            <p:txBody>
              <a:bodyPr wrap="none" anchor="ctr"/>
              <a:lstStyle/>
              <a:p>
                <a:endParaRPr lang="tr-TR"/>
              </a:p>
            </p:txBody>
          </p:sp>
        </p:grpSp>
        <p:sp>
          <p:nvSpPr>
            <p:cNvPr id="88098" name="Text Box 10"/>
            <p:cNvSpPr txBox="1">
              <a:spLocks noChangeArrowheads="1"/>
            </p:cNvSpPr>
            <p:nvPr/>
          </p:nvSpPr>
          <p:spPr bwMode="auto">
            <a:xfrm>
              <a:off x="836" y="2497"/>
              <a:ext cx="225" cy="247"/>
            </a:xfrm>
            <a:prstGeom prst="rect">
              <a:avLst/>
            </a:prstGeom>
            <a:noFill/>
            <a:ln w="12700">
              <a:noFill/>
              <a:miter lim="800000"/>
              <a:headEnd type="none" w="sm" len="sm"/>
              <a:tailEnd type="none" w="sm" len="sm"/>
            </a:ln>
          </p:spPr>
          <p:txBody>
            <a:bodyPr wrap="none">
              <a:spAutoFit/>
            </a:bodyPr>
            <a:lstStyle/>
            <a:p>
              <a:pPr defTabSz="762000" eaLnBrk="0" hangingPunct="0"/>
              <a:r>
                <a:rPr lang="en-AU" altLang="tr-TR" sz="1600" b="1">
                  <a:solidFill>
                    <a:srgbClr val="FF0000"/>
                  </a:solidFill>
                </a:rPr>
                <a:t>X</a:t>
              </a:r>
              <a:endParaRPr lang="en-AU" altLang="tr-TR" sz="1600" b="1">
                <a:solidFill>
                  <a:srgbClr val="CC3300"/>
                </a:solidFill>
              </a:endParaRPr>
            </a:p>
          </p:txBody>
        </p:sp>
        <p:sp>
          <p:nvSpPr>
            <p:cNvPr id="88099" name="Text Box 11"/>
            <p:cNvSpPr txBox="1">
              <a:spLocks noChangeArrowheads="1"/>
            </p:cNvSpPr>
            <p:nvPr/>
          </p:nvSpPr>
          <p:spPr bwMode="auto">
            <a:xfrm>
              <a:off x="384" y="2818"/>
              <a:ext cx="321" cy="247"/>
            </a:xfrm>
            <a:prstGeom prst="rect">
              <a:avLst/>
            </a:prstGeom>
            <a:noFill/>
            <a:ln w="12700">
              <a:noFill/>
              <a:miter lim="800000"/>
              <a:headEnd type="none" w="sm" len="sm"/>
              <a:tailEnd type="none" w="sm" len="sm"/>
            </a:ln>
          </p:spPr>
          <p:txBody>
            <a:bodyPr wrap="none">
              <a:spAutoFit/>
            </a:bodyPr>
            <a:lstStyle/>
            <a:p>
              <a:pPr defTabSz="762000" eaLnBrk="0" hangingPunct="0"/>
              <a:r>
                <a:rPr lang="en-AU" altLang="tr-TR" sz="1600" b="1">
                  <a:solidFill>
                    <a:srgbClr val="FF0000"/>
                  </a:solidFill>
                </a:rPr>
                <a:t>FR</a:t>
              </a:r>
              <a:endParaRPr lang="en-AU" altLang="tr-TR" sz="1600" b="1">
                <a:solidFill>
                  <a:srgbClr val="CC3300"/>
                </a:solidFill>
              </a:endParaRPr>
            </a:p>
          </p:txBody>
        </p:sp>
      </p:grpSp>
      <p:sp>
        <p:nvSpPr>
          <p:cNvPr id="918540" name="Line 12"/>
          <p:cNvSpPr>
            <a:spLocks noChangeShapeType="1"/>
          </p:cNvSpPr>
          <p:nvPr/>
        </p:nvSpPr>
        <p:spPr bwMode="auto">
          <a:xfrm flipV="1">
            <a:off x="5719763" y="1495425"/>
            <a:ext cx="1524000" cy="228600"/>
          </a:xfrm>
          <a:prstGeom prst="line">
            <a:avLst/>
          </a:prstGeom>
          <a:noFill/>
          <a:ln w="76200" cap="rnd">
            <a:solidFill>
              <a:srgbClr val="FF0000"/>
            </a:solidFill>
            <a:prstDash val="sysDot"/>
            <a:round/>
            <a:headEnd/>
            <a:tailEnd type="arrow" w="med" len="med"/>
          </a:ln>
        </p:spPr>
        <p:txBody>
          <a:bodyPr wrap="none" anchor="ctr"/>
          <a:lstStyle/>
          <a:p>
            <a:endParaRPr lang="tr-TR"/>
          </a:p>
        </p:txBody>
      </p:sp>
      <p:sp>
        <p:nvSpPr>
          <p:cNvPr id="918541" name="Freeform 13"/>
          <p:cNvSpPr>
            <a:spLocks/>
          </p:cNvSpPr>
          <p:nvPr/>
        </p:nvSpPr>
        <p:spPr bwMode="auto">
          <a:xfrm>
            <a:off x="4495800" y="1225550"/>
            <a:ext cx="5995988" cy="2613025"/>
          </a:xfrm>
          <a:custGeom>
            <a:avLst/>
            <a:gdLst>
              <a:gd name="T0" fmla="*/ 0 w 2983"/>
              <a:gd name="T1" fmla="*/ 2147483647 h 1726"/>
              <a:gd name="T2" fmla="*/ 2147483647 w 2983"/>
              <a:gd name="T3" fmla="*/ 2147483647 h 1726"/>
              <a:gd name="T4" fmla="*/ 2147483647 w 2983"/>
              <a:gd name="T5" fmla="*/ 2147483647 h 1726"/>
              <a:gd name="T6" fmla="*/ 2147483647 w 2983"/>
              <a:gd name="T7" fmla="*/ 2147483647 h 1726"/>
              <a:gd name="T8" fmla="*/ 2147483647 w 2983"/>
              <a:gd name="T9" fmla="*/ 2147483647 h 1726"/>
              <a:gd name="T10" fmla="*/ 2147483647 w 2983"/>
              <a:gd name="T11" fmla="*/ 0 h 1726"/>
              <a:gd name="T12" fmla="*/ 0 60000 65536"/>
              <a:gd name="T13" fmla="*/ 0 60000 65536"/>
              <a:gd name="T14" fmla="*/ 0 60000 65536"/>
              <a:gd name="T15" fmla="*/ 0 60000 65536"/>
              <a:gd name="T16" fmla="*/ 0 60000 65536"/>
              <a:gd name="T17" fmla="*/ 0 60000 65536"/>
              <a:gd name="T18" fmla="*/ 0 w 2983"/>
              <a:gd name="T19" fmla="*/ 0 h 1726"/>
              <a:gd name="T20" fmla="*/ 2983 w 2983"/>
              <a:gd name="T21" fmla="*/ 1726 h 1726"/>
            </a:gdLst>
            <a:ahLst/>
            <a:cxnLst>
              <a:cxn ang="T12">
                <a:pos x="T0" y="T1"/>
              </a:cxn>
              <a:cxn ang="T13">
                <a:pos x="T2" y="T3"/>
              </a:cxn>
              <a:cxn ang="T14">
                <a:pos x="T4" y="T5"/>
              </a:cxn>
              <a:cxn ang="T15">
                <a:pos x="T6" y="T7"/>
              </a:cxn>
              <a:cxn ang="T16">
                <a:pos x="T8" y="T9"/>
              </a:cxn>
              <a:cxn ang="T17">
                <a:pos x="T10" y="T11"/>
              </a:cxn>
            </a:cxnLst>
            <a:rect l="T18" t="T19" r="T20" b="T21"/>
            <a:pathLst>
              <a:path w="2983" h="1726">
                <a:moveTo>
                  <a:pt x="0" y="1726"/>
                </a:moveTo>
                <a:lnTo>
                  <a:pt x="322" y="1458"/>
                </a:lnTo>
                <a:lnTo>
                  <a:pt x="349" y="1270"/>
                </a:lnTo>
                <a:lnTo>
                  <a:pt x="817" y="989"/>
                </a:lnTo>
                <a:lnTo>
                  <a:pt x="1246" y="587"/>
                </a:lnTo>
                <a:lnTo>
                  <a:pt x="2983" y="0"/>
                </a:lnTo>
              </a:path>
            </a:pathLst>
          </a:custGeom>
          <a:noFill/>
          <a:ln w="76200">
            <a:solidFill>
              <a:srgbClr val="FF0000"/>
            </a:solidFill>
            <a:prstDash val="dash"/>
            <a:round/>
            <a:headEnd type="none" w="sm" len="sm"/>
            <a:tailEnd type="stealth" w="med" len="med"/>
          </a:ln>
        </p:spPr>
        <p:txBody>
          <a:bodyPr wrap="none" anchor="ctr"/>
          <a:lstStyle/>
          <a:p>
            <a:endParaRPr lang="tr-TR"/>
          </a:p>
        </p:txBody>
      </p:sp>
      <p:grpSp>
        <p:nvGrpSpPr>
          <p:cNvPr id="4" name="Group 14"/>
          <p:cNvGrpSpPr>
            <a:grpSpLocks/>
          </p:cNvGrpSpPr>
          <p:nvPr/>
        </p:nvGrpSpPr>
        <p:grpSpPr bwMode="auto">
          <a:xfrm>
            <a:off x="1414463" y="2403475"/>
            <a:ext cx="1754187" cy="750888"/>
            <a:chOff x="582" y="1387"/>
            <a:chExt cx="930" cy="551"/>
          </a:xfrm>
        </p:grpSpPr>
        <p:sp>
          <p:nvSpPr>
            <p:cNvPr id="88094" name="Rectangle 15"/>
            <p:cNvSpPr>
              <a:spLocks noChangeArrowheads="1"/>
            </p:cNvSpPr>
            <p:nvPr/>
          </p:nvSpPr>
          <p:spPr bwMode="auto">
            <a:xfrm>
              <a:off x="1032" y="1562"/>
              <a:ext cx="480" cy="288"/>
            </a:xfrm>
            <a:prstGeom prst="rect">
              <a:avLst/>
            </a:prstGeom>
            <a:noFill/>
            <a:ln w="76200">
              <a:solidFill>
                <a:srgbClr val="FF0000"/>
              </a:solidFill>
              <a:miter lim="800000"/>
              <a:headEnd type="none" w="sm" len="sm"/>
              <a:tailEnd type="none" w="sm" len="sm"/>
            </a:ln>
          </p:spPr>
          <p:txBody>
            <a:bodyPr wrap="none" anchor="ctr"/>
            <a:lstStyle/>
            <a:p>
              <a:pPr algn="ctr"/>
              <a:endParaRPr lang="tr-TR" altLang="tr-TR" sz="2400" b="1" i="1">
                <a:solidFill>
                  <a:schemeClr val="bg1"/>
                </a:solidFill>
              </a:endParaRPr>
            </a:p>
          </p:txBody>
        </p:sp>
        <p:sp>
          <p:nvSpPr>
            <p:cNvPr id="88095" name="Text Box 16"/>
            <p:cNvSpPr txBox="1">
              <a:spLocks noChangeArrowheads="1"/>
            </p:cNvSpPr>
            <p:nvPr/>
          </p:nvSpPr>
          <p:spPr bwMode="auto">
            <a:xfrm>
              <a:off x="1048" y="1387"/>
              <a:ext cx="416" cy="247"/>
            </a:xfrm>
            <a:prstGeom prst="rect">
              <a:avLst/>
            </a:prstGeom>
            <a:noFill/>
            <a:ln w="12700">
              <a:noFill/>
              <a:miter lim="800000"/>
              <a:headEnd type="none" w="sm" len="sm"/>
              <a:tailEnd type="none" w="sm" len="sm"/>
            </a:ln>
          </p:spPr>
          <p:txBody>
            <a:bodyPr wrap="none">
              <a:spAutoFit/>
            </a:bodyPr>
            <a:lstStyle/>
            <a:p>
              <a:pPr defTabSz="762000" eaLnBrk="0" hangingPunct="0"/>
              <a:r>
                <a:rPr lang="en-AU" altLang="tr-TR" sz="1600" b="1">
                  <a:solidFill>
                    <a:srgbClr val="FF0000"/>
                  </a:solidFill>
                </a:rPr>
                <a:t>XXX</a:t>
              </a:r>
              <a:endParaRPr lang="en-AU" altLang="tr-TR" sz="1600" b="1">
                <a:solidFill>
                  <a:srgbClr val="CC3300"/>
                </a:solidFill>
              </a:endParaRPr>
            </a:p>
          </p:txBody>
        </p:sp>
        <p:sp>
          <p:nvSpPr>
            <p:cNvPr id="88096" name="Text Box 17"/>
            <p:cNvSpPr txBox="1">
              <a:spLocks noChangeArrowheads="1"/>
            </p:cNvSpPr>
            <p:nvPr/>
          </p:nvSpPr>
          <p:spPr bwMode="auto">
            <a:xfrm>
              <a:off x="582" y="1691"/>
              <a:ext cx="449" cy="247"/>
            </a:xfrm>
            <a:prstGeom prst="rect">
              <a:avLst/>
            </a:prstGeom>
            <a:noFill/>
            <a:ln w="12700">
              <a:noFill/>
              <a:miter lim="800000"/>
              <a:headEnd type="none" w="sm" len="sm"/>
              <a:tailEnd type="none" w="sm" len="sm"/>
            </a:ln>
          </p:spPr>
          <p:txBody>
            <a:bodyPr wrap="none">
              <a:spAutoFit/>
            </a:bodyPr>
            <a:lstStyle/>
            <a:p>
              <a:pPr defTabSz="762000" eaLnBrk="0" hangingPunct="0"/>
              <a:r>
                <a:rPr lang="en-AU" altLang="tr-TR" sz="1600" b="1">
                  <a:solidFill>
                    <a:srgbClr val="FF0000"/>
                  </a:solidFill>
                </a:rPr>
                <a:t>KÇG</a:t>
              </a:r>
              <a:endParaRPr lang="en-AU" altLang="tr-TR" sz="1600" b="1">
                <a:solidFill>
                  <a:srgbClr val="CC3300"/>
                </a:solidFill>
              </a:endParaRPr>
            </a:p>
          </p:txBody>
        </p:sp>
      </p:grpSp>
      <p:sp>
        <p:nvSpPr>
          <p:cNvPr id="918546" name="AutoShape 18" descr="Bouquet"/>
          <p:cNvSpPr>
            <a:spLocks noChangeArrowheads="1"/>
          </p:cNvSpPr>
          <p:nvPr/>
        </p:nvSpPr>
        <p:spPr bwMode="auto">
          <a:xfrm>
            <a:off x="3448050" y="2767013"/>
            <a:ext cx="900113" cy="339725"/>
          </a:xfrm>
          <a:prstGeom prst="rightArrow">
            <a:avLst>
              <a:gd name="adj1" fmla="val 50000"/>
              <a:gd name="adj2" fmla="val 66238"/>
            </a:avLst>
          </a:prstGeom>
          <a:noFill/>
          <a:ln w="76200">
            <a:solidFill>
              <a:srgbClr val="FF0000"/>
            </a:solidFill>
            <a:miter lim="800000"/>
            <a:headEnd/>
            <a:tailEnd/>
          </a:ln>
        </p:spPr>
        <p:txBody>
          <a:bodyPr wrap="none" anchor="ctr"/>
          <a:lstStyle/>
          <a:p>
            <a:pPr algn="ctr"/>
            <a:endParaRPr lang="tr-TR" altLang="tr-TR" sz="2400" b="1" i="1">
              <a:solidFill>
                <a:schemeClr val="bg1"/>
              </a:solidFill>
            </a:endParaRPr>
          </a:p>
        </p:txBody>
      </p:sp>
      <p:sp>
        <p:nvSpPr>
          <p:cNvPr id="918547" name="AutoShape 19" descr="Bouquet"/>
          <p:cNvSpPr>
            <a:spLocks noChangeArrowheads="1"/>
          </p:cNvSpPr>
          <p:nvPr/>
        </p:nvSpPr>
        <p:spPr bwMode="auto">
          <a:xfrm>
            <a:off x="2755900" y="3933825"/>
            <a:ext cx="900113" cy="339725"/>
          </a:xfrm>
          <a:prstGeom prst="rightArrow">
            <a:avLst>
              <a:gd name="adj1" fmla="val 50000"/>
              <a:gd name="adj2" fmla="val 66238"/>
            </a:avLst>
          </a:prstGeom>
          <a:noFill/>
          <a:ln w="76200">
            <a:solidFill>
              <a:srgbClr val="FF0000"/>
            </a:solidFill>
            <a:miter lim="800000"/>
            <a:headEnd/>
            <a:tailEnd/>
          </a:ln>
        </p:spPr>
        <p:txBody>
          <a:bodyPr wrap="none" anchor="ctr"/>
          <a:lstStyle/>
          <a:p>
            <a:pPr algn="ctr"/>
            <a:endParaRPr lang="tr-TR" altLang="tr-TR" sz="2400" b="1" i="1">
              <a:solidFill>
                <a:schemeClr val="bg1"/>
              </a:solidFill>
            </a:endParaRPr>
          </a:p>
        </p:txBody>
      </p:sp>
      <p:sp>
        <p:nvSpPr>
          <p:cNvPr id="918548" name="Line 20"/>
          <p:cNvSpPr>
            <a:spLocks noChangeShapeType="1"/>
          </p:cNvSpPr>
          <p:nvPr/>
        </p:nvSpPr>
        <p:spPr bwMode="auto">
          <a:xfrm>
            <a:off x="2235200" y="4652963"/>
            <a:ext cx="1574800" cy="7937"/>
          </a:xfrm>
          <a:prstGeom prst="line">
            <a:avLst/>
          </a:prstGeom>
          <a:noFill/>
          <a:ln w="76200">
            <a:solidFill>
              <a:srgbClr val="FF0000"/>
            </a:solidFill>
            <a:prstDash val="sysDot"/>
            <a:round/>
            <a:headEnd/>
            <a:tailEnd type="arrow" w="med" len="med"/>
          </a:ln>
        </p:spPr>
        <p:txBody>
          <a:bodyPr wrap="none" anchor="ctr"/>
          <a:lstStyle/>
          <a:p>
            <a:endParaRPr lang="tr-TR"/>
          </a:p>
        </p:txBody>
      </p:sp>
      <p:sp>
        <p:nvSpPr>
          <p:cNvPr id="88075" name="Text Box 21"/>
          <p:cNvSpPr txBox="1">
            <a:spLocks noChangeArrowheads="1"/>
          </p:cNvSpPr>
          <p:nvPr/>
        </p:nvSpPr>
        <p:spPr bwMode="auto">
          <a:xfrm>
            <a:off x="6116638" y="3019425"/>
            <a:ext cx="3243262" cy="457200"/>
          </a:xfrm>
          <a:prstGeom prst="rect">
            <a:avLst/>
          </a:prstGeom>
          <a:noFill/>
          <a:ln w="12700">
            <a:noFill/>
            <a:miter lim="800000"/>
            <a:headEnd type="none" w="sm" len="sm"/>
            <a:tailEnd type="none" w="sm" len="sm"/>
          </a:ln>
        </p:spPr>
        <p:txBody>
          <a:bodyPr>
            <a:spAutoFit/>
          </a:bodyPr>
          <a:lstStyle/>
          <a:p>
            <a:pPr defTabSz="762000" eaLnBrk="0" hangingPunct="0"/>
            <a:r>
              <a:rPr lang="en-AU" altLang="tr-TR" sz="2400" b="1" u="sng">
                <a:solidFill>
                  <a:srgbClr val="FF0000"/>
                </a:solidFill>
              </a:rPr>
              <a:t>ÇANAKKALE</a:t>
            </a:r>
          </a:p>
        </p:txBody>
      </p:sp>
      <p:grpSp>
        <p:nvGrpSpPr>
          <p:cNvPr id="5" name="Group 22"/>
          <p:cNvGrpSpPr>
            <a:grpSpLocks/>
          </p:cNvGrpSpPr>
          <p:nvPr/>
        </p:nvGrpSpPr>
        <p:grpSpPr bwMode="auto">
          <a:xfrm>
            <a:off x="4578350" y="2713038"/>
            <a:ext cx="2451100" cy="396875"/>
            <a:chOff x="1968" y="1614"/>
            <a:chExt cx="1158" cy="250"/>
          </a:xfrm>
        </p:grpSpPr>
        <p:sp>
          <p:nvSpPr>
            <p:cNvPr id="88092" name="Text Box 23"/>
            <p:cNvSpPr txBox="1">
              <a:spLocks noChangeArrowheads="1"/>
            </p:cNvSpPr>
            <p:nvPr/>
          </p:nvSpPr>
          <p:spPr bwMode="auto">
            <a:xfrm>
              <a:off x="2127" y="1614"/>
              <a:ext cx="999" cy="250"/>
            </a:xfrm>
            <a:prstGeom prst="rect">
              <a:avLst/>
            </a:prstGeom>
            <a:noFill/>
            <a:ln w="12700">
              <a:noFill/>
              <a:miter lim="800000"/>
              <a:headEnd type="none" w="sm" len="sm"/>
              <a:tailEnd type="none" w="sm" len="sm"/>
            </a:ln>
          </p:spPr>
          <p:txBody>
            <a:bodyPr wrap="none">
              <a:spAutoFit/>
            </a:bodyPr>
            <a:lstStyle/>
            <a:p>
              <a:pPr defTabSz="762000" eaLnBrk="0" hangingPunct="0"/>
              <a:r>
                <a:rPr lang="en-AU" altLang="tr-TR" sz="2000" b="1">
                  <a:solidFill>
                    <a:schemeClr val="bg2"/>
                  </a:solidFill>
                </a:rPr>
                <a:t>KABATEPE</a:t>
              </a:r>
            </a:p>
          </p:txBody>
        </p:sp>
        <p:sp>
          <p:nvSpPr>
            <p:cNvPr id="88093" name="Oval 24"/>
            <p:cNvSpPr>
              <a:spLocks noChangeArrowheads="1"/>
            </p:cNvSpPr>
            <p:nvPr/>
          </p:nvSpPr>
          <p:spPr bwMode="auto">
            <a:xfrm>
              <a:off x="1968" y="1632"/>
              <a:ext cx="192" cy="144"/>
            </a:xfrm>
            <a:prstGeom prst="ellipse">
              <a:avLst/>
            </a:prstGeom>
            <a:solidFill>
              <a:srgbClr val="0000FF"/>
            </a:solidFill>
            <a:ln w="9525">
              <a:noFill/>
              <a:round/>
              <a:headEnd/>
              <a:tailEnd/>
            </a:ln>
          </p:spPr>
          <p:txBody>
            <a:bodyPr wrap="none" anchor="ctr"/>
            <a:lstStyle/>
            <a:p>
              <a:pPr algn="ctr"/>
              <a:endParaRPr lang="tr-TR" altLang="tr-TR" sz="2400" b="1" i="1">
                <a:solidFill>
                  <a:schemeClr val="bg1"/>
                </a:solidFill>
              </a:endParaRPr>
            </a:p>
          </p:txBody>
        </p:sp>
      </p:grpSp>
      <p:grpSp>
        <p:nvGrpSpPr>
          <p:cNvPr id="6" name="Group 25"/>
          <p:cNvGrpSpPr>
            <a:grpSpLocks/>
          </p:cNvGrpSpPr>
          <p:nvPr/>
        </p:nvGrpSpPr>
        <p:grpSpPr bwMode="auto">
          <a:xfrm>
            <a:off x="4033838" y="3860800"/>
            <a:ext cx="2254250" cy="396875"/>
            <a:chOff x="1728" y="2718"/>
            <a:chExt cx="1065" cy="250"/>
          </a:xfrm>
        </p:grpSpPr>
        <p:sp>
          <p:nvSpPr>
            <p:cNvPr id="88090" name="Text Box 26"/>
            <p:cNvSpPr txBox="1">
              <a:spLocks noChangeArrowheads="1"/>
            </p:cNvSpPr>
            <p:nvPr/>
          </p:nvSpPr>
          <p:spPr bwMode="auto">
            <a:xfrm>
              <a:off x="1875" y="2718"/>
              <a:ext cx="918" cy="250"/>
            </a:xfrm>
            <a:prstGeom prst="rect">
              <a:avLst/>
            </a:prstGeom>
            <a:noFill/>
            <a:ln w="12700">
              <a:noFill/>
              <a:miter lim="800000"/>
              <a:headEnd type="none" w="sm" len="sm"/>
              <a:tailEnd type="none" w="sm" len="sm"/>
            </a:ln>
          </p:spPr>
          <p:txBody>
            <a:bodyPr wrap="none">
              <a:spAutoFit/>
            </a:bodyPr>
            <a:lstStyle/>
            <a:p>
              <a:pPr defTabSz="762000" eaLnBrk="0" hangingPunct="0"/>
              <a:r>
                <a:rPr lang="en-AU" altLang="tr-TR" sz="2000" b="1">
                  <a:solidFill>
                    <a:schemeClr val="bg2"/>
                  </a:solidFill>
                </a:rPr>
                <a:t>KUMKALE</a:t>
              </a:r>
            </a:p>
          </p:txBody>
        </p:sp>
        <p:sp>
          <p:nvSpPr>
            <p:cNvPr id="88091" name="Oval 27"/>
            <p:cNvSpPr>
              <a:spLocks noChangeArrowheads="1"/>
            </p:cNvSpPr>
            <p:nvPr/>
          </p:nvSpPr>
          <p:spPr bwMode="auto">
            <a:xfrm>
              <a:off x="1728" y="2736"/>
              <a:ext cx="192" cy="144"/>
            </a:xfrm>
            <a:prstGeom prst="ellipse">
              <a:avLst/>
            </a:prstGeom>
            <a:solidFill>
              <a:srgbClr val="0000FF"/>
            </a:solidFill>
            <a:ln w="9525">
              <a:noFill/>
              <a:round/>
              <a:headEnd/>
              <a:tailEnd/>
            </a:ln>
          </p:spPr>
          <p:txBody>
            <a:bodyPr wrap="none" anchor="ctr"/>
            <a:lstStyle/>
            <a:p>
              <a:pPr algn="ctr"/>
              <a:endParaRPr lang="tr-TR" altLang="tr-TR" sz="2400" b="1" i="1">
                <a:solidFill>
                  <a:schemeClr val="bg1"/>
                </a:solidFill>
              </a:endParaRPr>
            </a:p>
          </p:txBody>
        </p:sp>
      </p:grpSp>
      <p:grpSp>
        <p:nvGrpSpPr>
          <p:cNvPr id="7" name="Group 28"/>
          <p:cNvGrpSpPr>
            <a:grpSpLocks/>
          </p:cNvGrpSpPr>
          <p:nvPr/>
        </p:nvGrpSpPr>
        <p:grpSpPr bwMode="auto">
          <a:xfrm>
            <a:off x="2679700" y="3492500"/>
            <a:ext cx="1535113" cy="458788"/>
            <a:chOff x="3335" y="2003"/>
            <a:chExt cx="1746" cy="639"/>
          </a:xfrm>
        </p:grpSpPr>
        <p:sp>
          <p:nvSpPr>
            <p:cNvPr id="88087" name="AutoShape 29" descr="Bouquet"/>
            <p:cNvSpPr>
              <a:spLocks noChangeArrowheads="1"/>
            </p:cNvSpPr>
            <p:nvPr/>
          </p:nvSpPr>
          <p:spPr bwMode="auto">
            <a:xfrm>
              <a:off x="3335" y="2003"/>
              <a:ext cx="1746" cy="639"/>
            </a:xfrm>
            <a:prstGeom prst="rightArrow">
              <a:avLst>
                <a:gd name="adj1" fmla="val 50000"/>
                <a:gd name="adj2" fmla="val 68310"/>
              </a:avLst>
            </a:prstGeom>
            <a:noFill/>
            <a:ln w="76200">
              <a:solidFill>
                <a:srgbClr val="FF0000"/>
              </a:solidFill>
              <a:miter lim="800000"/>
              <a:headEnd/>
              <a:tailEnd/>
            </a:ln>
          </p:spPr>
          <p:txBody>
            <a:bodyPr wrap="none" anchor="ctr"/>
            <a:lstStyle/>
            <a:p>
              <a:pPr algn="ctr"/>
              <a:endParaRPr lang="tr-TR" altLang="tr-TR" sz="2400" b="1" i="1">
                <a:solidFill>
                  <a:schemeClr val="bg1"/>
                </a:solidFill>
              </a:endParaRPr>
            </a:p>
          </p:txBody>
        </p:sp>
        <p:sp>
          <p:nvSpPr>
            <p:cNvPr id="88088" name="Line 30"/>
            <p:cNvSpPr>
              <a:spLocks noChangeShapeType="1"/>
            </p:cNvSpPr>
            <p:nvPr/>
          </p:nvSpPr>
          <p:spPr bwMode="auto">
            <a:xfrm>
              <a:off x="4637" y="2166"/>
              <a:ext cx="241" cy="149"/>
            </a:xfrm>
            <a:prstGeom prst="line">
              <a:avLst/>
            </a:prstGeom>
            <a:noFill/>
            <a:ln w="76200">
              <a:solidFill>
                <a:srgbClr val="FF0000"/>
              </a:solidFill>
              <a:round/>
              <a:headEnd/>
              <a:tailEnd/>
            </a:ln>
          </p:spPr>
          <p:txBody>
            <a:bodyPr wrap="none" anchor="ctr"/>
            <a:lstStyle/>
            <a:p>
              <a:endParaRPr lang="tr-TR"/>
            </a:p>
          </p:txBody>
        </p:sp>
        <p:sp>
          <p:nvSpPr>
            <p:cNvPr id="88089" name="Line 31"/>
            <p:cNvSpPr>
              <a:spLocks noChangeShapeType="1"/>
            </p:cNvSpPr>
            <p:nvPr/>
          </p:nvSpPr>
          <p:spPr bwMode="auto">
            <a:xfrm flipH="1">
              <a:off x="4652" y="2315"/>
              <a:ext cx="211" cy="163"/>
            </a:xfrm>
            <a:prstGeom prst="line">
              <a:avLst/>
            </a:prstGeom>
            <a:noFill/>
            <a:ln w="76200">
              <a:solidFill>
                <a:srgbClr val="FF0000"/>
              </a:solidFill>
              <a:round/>
              <a:headEnd/>
              <a:tailEnd/>
            </a:ln>
          </p:spPr>
          <p:txBody>
            <a:bodyPr wrap="none" anchor="ctr"/>
            <a:lstStyle/>
            <a:p>
              <a:endParaRPr lang="tr-TR"/>
            </a:p>
          </p:txBody>
        </p:sp>
      </p:grpSp>
      <p:grpSp>
        <p:nvGrpSpPr>
          <p:cNvPr id="8" name="Group 32"/>
          <p:cNvGrpSpPr>
            <a:grpSpLocks/>
          </p:cNvGrpSpPr>
          <p:nvPr/>
        </p:nvGrpSpPr>
        <p:grpSpPr bwMode="auto">
          <a:xfrm>
            <a:off x="773113" y="3217863"/>
            <a:ext cx="1754187" cy="750887"/>
            <a:chOff x="40" y="1988"/>
            <a:chExt cx="930" cy="551"/>
          </a:xfrm>
        </p:grpSpPr>
        <p:sp>
          <p:nvSpPr>
            <p:cNvPr id="88084" name="Rectangle 33"/>
            <p:cNvSpPr>
              <a:spLocks noChangeArrowheads="1"/>
            </p:cNvSpPr>
            <p:nvPr/>
          </p:nvSpPr>
          <p:spPr bwMode="auto">
            <a:xfrm>
              <a:off x="490" y="2163"/>
              <a:ext cx="480" cy="288"/>
            </a:xfrm>
            <a:prstGeom prst="rect">
              <a:avLst/>
            </a:prstGeom>
            <a:noFill/>
            <a:ln w="76200">
              <a:solidFill>
                <a:srgbClr val="FF0000"/>
              </a:solidFill>
              <a:miter lim="800000"/>
              <a:headEnd type="none" w="sm" len="sm"/>
              <a:tailEnd type="none" w="sm" len="sm"/>
            </a:ln>
          </p:spPr>
          <p:txBody>
            <a:bodyPr wrap="none" anchor="ctr"/>
            <a:lstStyle/>
            <a:p>
              <a:pPr algn="ctr"/>
              <a:endParaRPr lang="tr-TR" altLang="tr-TR" sz="2400" b="1" i="1">
                <a:solidFill>
                  <a:schemeClr val="bg1"/>
                </a:solidFill>
              </a:endParaRPr>
            </a:p>
          </p:txBody>
        </p:sp>
        <p:sp>
          <p:nvSpPr>
            <p:cNvPr id="88085" name="Text Box 34"/>
            <p:cNvSpPr txBox="1">
              <a:spLocks noChangeArrowheads="1"/>
            </p:cNvSpPr>
            <p:nvPr/>
          </p:nvSpPr>
          <p:spPr bwMode="auto">
            <a:xfrm>
              <a:off x="506" y="1988"/>
              <a:ext cx="416" cy="247"/>
            </a:xfrm>
            <a:prstGeom prst="rect">
              <a:avLst/>
            </a:prstGeom>
            <a:noFill/>
            <a:ln w="12700">
              <a:noFill/>
              <a:miter lim="800000"/>
              <a:headEnd type="none" w="sm" len="sm"/>
              <a:tailEnd type="none" w="sm" len="sm"/>
            </a:ln>
          </p:spPr>
          <p:txBody>
            <a:bodyPr wrap="none">
              <a:spAutoFit/>
            </a:bodyPr>
            <a:lstStyle/>
            <a:p>
              <a:pPr defTabSz="762000" eaLnBrk="0" hangingPunct="0"/>
              <a:r>
                <a:rPr lang="en-AU" altLang="tr-TR" sz="1600" b="1">
                  <a:solidFill>
                    <a:srgbClr val="FF0000"/>
                  </a:solidFill>
                </a:rPr>
                <a:t>XXX</a:t>
              </a:r>
            </a:p>
          </p:txBody>
        </p:sp>
        <p:sp>
          <p:nvSpPr>
            <p:cNvPr id="88086" name="Text Box 35"/>
            <p:cNvSpPr txBox="1">
              <a:spLocks noChangeArrowheads="1"/>
            </p:cNvSpPr>
            <p:nvPr/>
          </p:nvSpPr>
          <p:spPr bwMode="auto">
            <a:xfrm>
              <a:off x="40" y="2292"/>
              <a:ext cx="458" cy="247"/>
            </a:xfrm>
            <a:prstGeom prst="rect">
              <a:avLst/>
            </a:prstGeom>
            <a:noFill/>
            <a:ln w="12700">
              <a:noFill/>
              <a:miter lim="800000"/>
              <a:headEnd type="none" w="sm" len="sm"/>
              <a:tailEnd type="none" w="sm" len="sm"/>
            </a:ln>
          </p:spPr>
          <p:txBody>
            <a:bodyPr wrap="none">
              <a:spAutoFit/>
            </a:bodyPr>
            <a:lstStyle/>
            <a:p>
              <a:pPr defTabSz="762000" eaLnBrk="0" hangingPunct="0"/>
              <a:r>
                <a:rPr lang="en-AU" altLang="tr-TR" sz="1600" b="1">
                  <a:solidFill>
                    <a:srgbClr val="FF0000"/>
                  </a:solidFill>
                </a:rPr>
                <a:t>GÇG</a:t>
              </a:r>
              <a:endParaRPr lang="en-AU" altLang="tr-TR" sz="1600" b="1">
                <a:solidFill>
                  <a:srgbClr val="CC3300"/>
                </a:solidFill>
              </a:endParaRPr>
            </a:p>
          </p:txBody>
        </p:sp>
      </p:grpSp>
      <p:grpSp>
        <p:nvGrpSpPr>
          <p:cNvPr id="9" name="Group 36"/>
          <p:cNvGrpSpPr>
            <a:grpSpLocks/>
          </p:cNvGrpSpPr>
          <p:nvPr/>
        </p:nvGrpSpPr>
        <p:grpSpPr bwMode="auto">
          <a:xfrm>
            <a:off x="2887663" y="3306763"/>
            <a:ext cx="2463800" cy="457200"/>
            <a:chOff x="1132" y="2063"/>
            <a:chExt cx="1305" cy="337"/>
          </a:xfrm>
        </p:grpSpPr>
        <p:sp>
          <p:nvSpPr>
            <p:cNvPr id="88082" name="Text Box 37"/>
            <p:cNvSpPr txBox="1">
              <a:spLocks noChangeArrowheads="1"/>
            </p:cNvSpPr>
            <p:nvPr/>
          </p:nvSpPr>
          <p:spPr bwMode="auto">
            <a:xfrm>
              <a:off x="1132" y="2063"/>
              <a:ext cx="1305" cy="270"/>
            </a:xfrm>
            <a:prstGeom prst="rect">
              <a:avLst/>
            </a:prstGeom>
            <a:noFill/>
            <a:ln w="12700">
              <a:noFill/>
              <a:miter lim="800000"/>
              <a:headEnd type="none" w="sm" len="sm"/>
              <a:tailEnd type="none" w="sm" len="sm"/>
            </a:ln>
          </p:spPr>
          <p:txBody>
            <a:bodyPr wrap="none">
              <a:spAutoFit/>
            </a:bodyPr>
            <a:lstStyle/>
            <a:p>
              <a:pPr defTabSz="762000" eaLnBrk="0" hangingPunct="0"/>
              <a:r>
                <a:rPr lang="en-AU" altLang="tr-TR" b="1">
                  <a:solidFill>
                    <a:schemeClr val="bg2"/>
                  </a:solidFill>
                </a:rPr>
                <a:t>SEDDÜLBAHİR</a:t>
              </a:r>
              <a:endParaRPr lang="en-AU" altLang="tr-TR" sz="1400" b="1">
                <a:solidFill>
                  <a:schemeClr val="bg2"/>
                </a:solidFill>
              </a:endParaRPr>
            </a:p>
          </p:txBody>
        </p:sp>
        <p:sp>
          <p:nvSpPr>
            <p:cNvPr id="88083" name="Oval 38"/>
            <p:cNvSpPr>
              <a:spLocks noChangeArrowheads="1"/>
            </p:cNvSpPr>
            <p:nvPr/>
          </p:nvSpPr>
          <p:spPr bwMode="auto">
            <a:xfrm>
              <a:off x="1776" y="2256"/>
              <a:ext cx="192" cy="144"/>
            </a:xfrm>
            <a:prstGeom prst="ellipse">
              <a:avLst/>
            </a:prstGeom>
            <a:solidFill>
              <a:srgbClr val="0000FF"/>
            </a:solidFill>
            <a:ln w="9525">
              <a:noFill/>
              <a:round/>
              <a:headEnd/>
              <a:tailEnd/>
            </a:ln>
          </p:spPr>
          <p:txBody>
            <a:bodyPr wrap="none" anchor="ctr"/>
            <a:lstStyle/>
            <a:p>
              <a:pPr algn="ctr"/>
              <a:endParaRPr lang="tr-TR" altLang="tr-TR" sz="2400" b="1" i="1">
                <a:solidFill>
                  <a:schemeClr val="bg1"/>
                </a:solidFill>
              </a:endParaRPr>
            </a:p>
          </p:txBody>
        </p:sp>
      </p:grpSp>
      <p:sp>
        <p:nvSpPr>
          <p:cNvPr id="88103" name="Text Box 39"/>
          <p:cNvSpPr txBox="1">
            <a:spLocks noChangeArrowheads="1"/>
          </p:cNvSpPr>
          <p:nvPr/>
        </p:nvSpPr>
        <p:spPr bwMode="auto">
          <a:xfrm>
            <a:off x="869950" y="650875"/>
            <a:ext cx="9621838" cy="457200"/>
          </a:xfrm>
          <a:prstGeom prst="rect">
            <a:avLst/>
          </a:prstGeom>
          <a:gradFill rotWithShape="0">
            <a:gsLst>
              <a:gs pos="0">
                <a:srgbClr val="0033CC"/>
              </a:gs>
              <a:gs pos="50000">
                <a:srgbClr val="000D36"/>
              </a:gs>
              <a:gs pos="100000">
                <a:srgbClr val="0033CC"/>
              </a:gs>
            </a:gsLst>
            <a:lin ang="5400000" scaled="1"/>
          </a:gradFill>
          <a:ln w="76200" cmpd="tri">
            <a:noFill/>
            <a:miter lim="800000"/>
            <a:headEnd type="none" w="sm" len="sm"/>
            <a:tailEnd type="none" w="sm" len="sm"/>
          </a:ln>
          <a:effectLst>
            <a:outerShdw dist="35921" dir="2700000" algn="ctr" rotWithShape="0">
              <a:schemeClr val="tx1"/>
            </a:outerShdw>
          </a:effectLst>
        </p:spPr>
        <p:txBody>
          <a:bodyPr wrap="square">
            <a:spAutoFit/>
          </a:bodyPr>
          <a:lstStyle/>
          <a:p>
            <a:pPr algn="ctr" defTabSz="762000" eaLnBrk="0" hangingPunct="0">
              <a:defRPr/>
            </a:pPr>
            <a:r>
              <a:rPr lang="en-AU" altLang="tr-TR" sz="2400" b="1">
                <a:solidFill>
                  <a:srgbClr val="FFFF00"/>
                </a:solidFill>
              </a:rPr>
              <a:t>İTİLAF  DEVLETLERİNİN  PLANI</a:t>
            </a:r>
            <a:endParaRPr lang="en-AU" altLang="tr-TR" sz="2400" b="1"/>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18546"/>
                                        </p:tgtEl>
                                        <p:attrNameLst>
                                          <p:attrName>style.visibility</p:attrName>
                                        </p:attrNameLst>
                                      </p:cBhvr>
                                      <p:to>
                                        <p:strVal val="visible"/>
                                      </p:to>
                                    </p:set>
                                    <p:animEffect transition="in" filter="wipe(left)">
                                      <p:cBhvr>
                                        <p:cTn id="11" dur="500"/>
                                        <p:tgtEl>
                                          <p:spTgt spid="918546"/>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nodeType="afterGroup">
                            <p:stCondLst>
                              <p:cond delay="10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par>
                          <p:cTn id="34" fill="hold" nodeType="afterGroup">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918547"/>
                                        </p:tgtEl>
                                        <p:attrNameLst>
                                          <p:attrName>style.visibility</p:attrName>
                                        </p:attrNameLst>
                                      </p:cBhvr>
                                      <p:to>
                                        <p:strVal val="visible"/>
                                      </p:to>
                                    </p:set>
                                    <p:animEffect transition="in" filter="wipe(left)">
                                      <p:cBhvr>
                                        <p:cTn id="37" dur="500"/>
                                        <p:tgtEl>
                                          <p:spTgt spid="918547"/>
                                        </p:tgtEl>
                                      </p:cBhvr>
                                    </p:animEffect>
                                  </p:childTnLst>
                                </p:cTn>
                              </p:par>
                            </p:childTnLst>
                          </p:cTn>
                        </p:par>
                        <p:par>
                          <p:cTn id="38" fill="hold" nodeType="afterGroup">
                            <p:stCondLst>
                              <p:cond delay="1000"/>
                            </p:stCondLst>
                            <p:childTnLst>
                              <p:par>
                                <p:cTn id="39" presetID="22" presetClass="entr" presetSubtype="8"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918531"/>
                                        </p:tgtEl>
                                        <p:attrNameLst>
                                          <p:attrName>style.visibility</p:attrName>
                                        </p:attrNameLst>
                                      </p:cBhvr>
                                      <p:to>
                                        <p:strVal val="visible"/>
                                      </p:to>
                                    </p:set>
                                    <p:animEffect transition="in" filter="dissolve">
                                      <p:cBhvr>
                                        <p:cTn id="46" dur="500"/>
                                        <p:tgtEl>
                                          <p:spTgt spid="918531"/>
                                        </p:tgtEl>
                                      </p:cBhvr>
                                    </p:animEffect>
                                  </p:childTnLst>
                                </p:cTn>
                              </p:par>
                            </p:childTnLst>
                          </p:cTn>
                        </p:par>
                        <p:par>
                          <p:cTn id="47" fill="hold" nodeType="afterGroup">
                            <p:stCondLst>
                              <p:cond delay="500"/>
                            </p:stCondLst>
                            <p:childTnLst>
                              <p:par>
                                <p:cTn id="48" presetID="12" presetClass="entr" presetSubtype="8" fill="hold" grpId="0" nodeType="afterEffect">
                                  <p:stCondLst>
                                    <p:cond delay="0"/>
                                  </p:stCondLst>
                                  <p:childTnLst>
                                    <p:set>
                                      <p:cBhvr>
                                        <p:cTn id="49" dur="1" fill="hold">
                                          <p:stCondLst>
                                            <p:cond delay="0"/>
                                          </p:stCondLst>
                                        </p:cTn>
                                        <p:tgtEl>
                                          <p:spTgt spid="918540"/>
                                        </p:tgtEl>
                                        <p:attrNameLst>
                                          <p:attrName>style.visibility</p:attrName>
                                        </p:attrNameLst>
                                      </p:cBhvr>
                                      <p:to>
                                        <p:strVal val="visible"/>
                                      </p:to>
                                    </p:set>
                                    <p:animEffect transition="in" filter="slide(fromLeft)">
                                      <p:cBhvr>
                                        <p:cTn id="50" dur="500"/>
                                        <p:tgtEl>
                                          <p:spTgt spid="918540"/>
                                        </p:tgtEl>
                                      </p:cBhvr>
                                    </p:animEffect>
                                  </p:childTnLst>
                                </p:cTn>
                              </p:par>
                            </p:childTnLst>
                          </p:cTn>
                        </p:par>
                        <p:par>
                          <p:cTn id="51" fill="hold" nodeType="afterGroup">
                            <p:stCondLst>
                              <p:cond delay="1000"/>
                            </p:stCondLst>
                            <p:childTnLst>
                              <p:par>
                                <p:cTn id="52" presetID="9" presetClass="entr" presetSubtype="0" fill="hold" grpId="0" nodeType="afterEffect">
                                  <p:stCondLst>
                                    <p:cond delay="0"/>
                                  </p:stCondLst>
                                  <p:childTnLst>
                                    <p:set>
                                      <p:cBhvr>
                                        <p:cTn id="53" dur="1" fill="hold">
                                          <p:stCondLst>
                                            <p:cond delay="0"/>
                                          </p:stCondLst>
                                        </p:cTn>
                                        <p:tgtEl>
                                          <p:spTgt spid="918532"/>
                                        </p:tgtEl>
                                        <p:attrNameLst>
                                          <p:attrName>style.visibility</p:attrName>
                                        </p:attrNameLst>
                                      </p:cBhvr>
                                      <p:to>
                                        <p:strVal val="visible"/>
                                      </p:to>
                                    </p:set>
                                    <p:animEffect transition="in" filter="dissolve">
                                      <p:cBhvr>
                                        <p:cTn id="54" dur="500"/>
                                        <p:tgtEl>
                                          <p:spTgt spid="918532"/>
                                        </p:tgtEl>
                                      </p:cBhvr>
                                    </p:animEffect>
                                  </p:childTnLst>
                                </p:cTn>
                              </p:par>
                            </p:childTnLst>
                          </p:cTn>
                        </p:par>
                        <p:par>
                          <p:cTn id="55" fill="hold" nodeType="afterGroup">
                            <p:stCondLst>
                              <p:cond delay="1500"/>
                            </p:stCondLst>
                            <p:childTnLst>
                              <p:par>
                                <p:cTn id="56" presetID="12" presetClass="entr" presetSubtype="8" fill="hold" grpId="0" nodeType="afterEffect">
                                  <p:stCondLst>
                                    <p:cond delay="0"/>
                                  </p:stCondLst>
                                  <p:childTnLst>
                                    <p:set>
                                      <p:cBhvr>
                                        <p:cTn id="57" dur="1" fill="hold">
                                          <p:stCondLst>
                                            <p:cond delay="0"/>
                                          </p:stCondLst>
                                        </p:cTn>
                                        <p:tgtEl>
                                          <p:spTgt spid="918548"/>
                                        </p:tgtEl>
                                        <p:attrNameLst>
                                          <p:attrName>style.visibility</p:attrName>
                                        </p:attrNameLst>
                                      </p:cBhvr>
                                      <p:to>
                                        <p:strVal val="visible"/>
                                      </p:to>
                                    </p:set>
                                    <p:animEffect transition="in" filter="slide(fromLeft)">
                                      <p:cBhvr>
                                        <p:cTn id="58" dur="500"/>
                                        <p:tgtEl>
                                          <p:spTgt spid="91854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918541"/>
                                        </p:tgtEl>
                                        <p:attrNameLst>
                                          <p:attrName>style.visibility</p:attrName>
                                        </p:attrNameLst>
                                      </p:cBhvr>
                                      <p:to>
                                        <p:strVal val="visible"/>
                                      </p:to>
                                    </p:set>
                                    <p:animEffect transition="in" filter="wipe(down)">
                                      <p:cBhvr>
                                        <p:cTn id="63" dur="500"/>
                                        <p:tgtEl>
                                          <p:spTgt spid="918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31" grpId="0" autoUpdateAnimBg="0"/>
      <p:bldP spid="918532" grpId="0" autoUpdateAnimBg="0"/>
      <p:bldP spid="918540" grpId="0" animBg="1"/>
      <p:bldP spid="918541" grpId="0" animBg="1"/>
      <p:bldP spid="918546" grpId="0" animBg="1"/>
      <p:bldP spid="918547" grpId="0" animBg="1"/>
      <p:bldP spid="91854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3"/>
          <p:cNvSpPr>
            <a:spLocks noGrp="1"/>
          </p:cNvSpPr>
          <p:nvPr>
            <p:ph type="body" idx="1"/>
          </p:nvPr>
        </p:nvSpPr>
        <p:spPr>
          <a:xfrm>
            <a:off x="630238" y="674688"/>
            <a:ext cx="10723562" cy="5502275"/>
          </a:xfrm>
        </p:spPr>
        <p:txBody>
          <a:bodyPr/>
          <a:lstStyle/>
          <a:p>
            <a:r>
              <a:rPr lang="tr-TR" dirty="0">
                <a:solidFill>
                  <a:srgbClr val="D82331"/>
                </a:solidFill>
              </a:rPr>
              <a:t>Türk Ordusu’nun savunma planı ise şöyleydi:</a:t>
            </a:r>
            <a:r>
              <a:rPr lang="tr-TR" dirty="0"/>
              <a:t> </a:t>
            </a:r>
          </a:p>
          <a:p>
            <a:pPr algn="just"/>
            <a:r>
              <a:rPr lang="tr-TR" dirty="0"/>
              <a:t>5’inci Ordu Komutanı General Liman </a:t>
            </a:r>
            <a:r>
              <a:rPr lang="tr-TR" dirty="0" err="1"/>
              <a:t>Von</a:t>
            </a:r>
            <a:r>
              <a:rPr lang="tr-TR" dirty="0"/>
              <a:t> </a:t>
            </a:r>
            <a:r>
              <a:rPr lang="tr-TR" dirty="0" err="1"/>
              <a:t>Sanders</a:t>
            </a:r>
            <a:r>
              <a:rPr lang="tr-TR" dirty="0"/>
              <a:t>, Bolayır dışında Gelibolu yarımadasında büyük çıkarma hareketlerini beklemediğinden Çanakkale savunmasını, Saroz ve Anadolu kıyılarına yapılacak çıkarmalara göre düzenlemişti. Ayrıca Türk savunmasının esasını teşkil eden </a:t>
            </a:r>
            <a:r>
              <a:rPr lang="tr-TR" b="1" dirty="0"/>
              <a:t>"düşmanın çıkmasına izin vermeden imhasını sağlama"</a:t>
            </a:r>
            <a:r>
              <a:rPr lang="tr-TR" dirty="0"/>
              <a:t> şeklindeki ana fikri terk ederek, </a:t>
            </a:r>
            <a:r>
              <a:rPr lang="tr-TR" b="1" dirty="0"/>
              <a:t>“esnek savunma konsepti”</a:t>
            </a:r>
            <a:r>
              <a:rPr lang="tr-TR" dirty="0"/>
              <a:t> diye tarif ettiği </a:t>
            </a:r>
            <a:r>
              <a:rPr lang="tr-TR" b="1" dirty="0"/>
              <a:t>"kıyılarda nispeten zayıf kuvvetlerle düşmanı karşılama, derinlikte güçlü ihtiyatlarla karşılama ve imha"</a:t>
            </a:r>
            <a:r>
              <a:rPr lang="tr-TR" dirty="0"/>
              <a:t> ana fikrini benimsemişti.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Picture 2" descr="ATA17"/>
          <p:cNvPicPr>
            <a:picLocks noChangeAspect="1" noChangeArrowheads="1"/>
          </p:cNvPicPr>
          <p:nvPr/>
        </p:nvPicPr>
        <p:blipFill>
          <a:blip r:embed="rId2">
            <a:lum bright="18000" contrast="18000"/>
          </a:blip>
          <a:srcRect/>
          <a:stretch>
            <a:fillRect/>
          </a:stretch>
        </p:blipFill>
        <p:spPr bwMode="auto">
          <a:xfrm>
            <a:off x="4291806" y="0"/>
            <a:ext cx="3810000" cy="4274309"/>
          </a:xfrm>
          <a:prstGeom prst="rect">
            <a:avLst/>
          </a:prstGeom>
          <a:noFill/>
          <a:ln w="9525">
            <a:noFill/>
            <a:miter lim="800000"/>
            <a:headEnd/>
            <a:tailEnd/>
          </a:ln>
        </p:spPr>
      </p:pic>
      <p:grpSp>
        <p:nvGrpSpPr>
          <p:cNvPr id="91138" name="Group 9"/>
          <p:cNvGrpSpPr>
            <a:grpSpLocks/>
          </p:cNvGrpSpPr>
          <p:nvPr/>
        </p:nvGrpSpPr>
        <p:grpSpPr bwMode="auto">
          <a:xfrm>
            <a:off x="-55" y="4434271"/>
            <a:ext cx="11985185" cy="1769186"/>
            <a:chOff x="-70" y="2942"/>
            <a:chExt cx="5662" cy="1101"/>
          </a:xfrm>
        </p:grpSpPr>
        <p:sp>
          <p:nvSpPr>
            <p:cNvPr id="91139" name="Oval 5"/>
            <p:cNvSpPr>
              <a:spLocks noChangeArrowheads="1"/>
            </p:cNvSpPr>
            <p:nvPr/>
          </p:nvSpPr>
          <p:spPr bwMode="auto">
            <a:xfrm>
              <a:off x="576" y="3168"/>
              <a:ext cx="96" cy="48"/>
            </a:xfrm>
            <a:prstGeom prst="ellipse">
              <a:avLst/>
            </a:prstGeom>
            <a:solidFill>
              <a:schemeClr val="bg1"/>
            </a:solidFill>
            <a:ln w="9525">
              <a:noFill/>
              <a:round/>
              <a:headEnd type="none" w="sm" len="sm"/>
              <a:tailEnd type="none" w="sm" len="sm"/>
            </a:ln>
          </p:spPr>
          <p:txBody>
            <a:bodyPr wrap="none" anchor="ctr"/>
            <a:lstStyle/>
            <a:p>
              <a:pPr algn="ctr"/>
              <a:endParaRPr lang="tr-TR" altLang="tr-TR" sz="2400" b="1" i="1">
                <a:solidFill>
                  <a:schemeClr val="bg1"/>
                </a:solidFill>
              </a:endParaRPr>
            </a:p>
          </p:txBody>
        </p:sp>
        <p:sp>
          <p:nvSpPr>
            <p:cNvPr id="91140" name="Text Box 8"/>
            <p:cNvSpPr txBox="1">
              <a:spLocks noChangeArrowheads="1"/>
            </p:cNvSpPr>
            <p:nvPr/>
          </p:nvSpPr>
          <p:spPr bwMode="auto">
            <a:xfrm>
              <a:off x="-70" y="2942"/>
              <a:ext cx="5662" cy="1101"/>
            </a:xfrm>
            <a:prstGeom prst="rect">
              <a:avLst/>
            </a:prstGeom>
            <a:solidFill>
              <a:srgbClr val="FFFF66">
                <a:alpha val="74901"/>
              </a:srgbClr>
            </a:solidFill>
            <a:ln w="38100" cmpd="dbl">
              <a:solidFill>
                <a:srgbClr val="0000FF"/>
              </a:solidFill>
              <a:miter lim="800000"/>
              <a:headEnd/>
              <a:tailEnd/>
            </a:ln>
          </p:spPr>
          <p:txBody>
            <a:bodyPr wrap="square">
              <a:spAutoFit/>
            </a:bodyPr>
            <a:lstStyle/>
            <a:p>
              <a:pPr>
                <a:spcBef>
                  <a:spcPct val="50000"/>
                </a:spcBef>
              </a:pPr>
              <a:r>
                <a:rPr lang="tr-TR" altLang="tr-TR" b="1" dirty="0"/>
                <a:t>Bu sırada Sofya'da </a:t>
              </a:r>
              <a:r>
                <a:rPr lang="tr-TR" altLang="tr-TR" b="1" dirty="0" err="1"/>
                <a:t>Ataşemiliter</a:t>
              </a:r>
              <a:r>
                <a:rPr lang="tr-TR" altLang="tr-TR" b="1" dirty="0"/>
                <a:t> olarak görev yapan Yarbay Mustafa Kemal ise Harbiye Nazırı Enver Paşa'ya başvurup vatan müdafaasında aktif görev almak istemiştir.</a:t>
              </a:r>
              <a:r>
                <a:rPr lang="tr-TR" altLang="tr-TR" dirty="0"/>
                <a:t> </a:t>
              </a:r>
              <a:r>
                <a:rPr lang="tr-TR" altLang="tr-TR" sz="3200" b="1" dirty="0">
                  <a:solidFill>
                    <a:srgbClr val="FF0000"/>
                  </a:solidFill>
                  <a:latin typeface="Monotype Corsiva" pitchFamily="66" charset="0"/>
                </a:rPr>
                <a:t>Arkadaşlarım muharebe cephelerinde ateş hattında bulunurken, ben Sofya’da ateşe </a:t>
              </a:r>
              <a:r>
                <a:rPr lang="tr-TR" altLang="tr-TR" sz="3200" b="1" dirty="0" err="1">
                  <a:solidFill>
                    <a:srgbClr val="FF0000"/>
                  </a:solidFill>
                  <a:latin typeface="Monotype Corsiva" pitchFamily="66" charset="0"/>
                </a:rPr>
                <a:t>militerlik</a:t>
              </a:r>
              <a:r>
                <a:rPr lang="tr-TR" altLang="tr-TR" sz="3200" b="1" dirty="0">
                  <a:solidFill>
                    <a:srgbClr val="FF0000"/>
                  </a:solidFill>
                  <a:latin typeface="Monotype Corsiva" pitchFamily="66" charset="0"/>
                </a:rPr>
                <a:t> yapamam. </a:t>
              </a:r>
            </a:p>
            <a:p>
              <a:pPr>
                <a:spcBef>
                  <a:spcPct val="50000"/>
                </a:spcBef>
              </a:pPr>
              <a:r>
                <a:rPr lang="tr-TR" altLang="tr-TR" b="1" dirty="0"/>
                <a:t>Mustafa Kemal Çanakkale'de 19’ncu Tümen Komutanlığı’na atanmıştır.</a:t>
              </a:r>
            </a:p>
          </p:txBody>
        </p:sp>
      </p:gr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Content Placeholder 2"/>
          <p:cNvSpPr txBox="1">
            <a:spLocks/>
          </p:cNvSpPr>
          <p:nvPr/>
        </p:nvSpPr>
        <p:spPr bwMode="auto">
          <a:xfrm>
            <a:off x="527050" y="803275"/>
            <a:ext cx="11233150" cy="5868988"/>
          </a:xfrm>
          <a:prstGeom prst="rect">
            <a:avLst/>
          </a:prstGeom>
          <a:noFill/>
          <a:ln w="9525">
            <a:noFill/>
            <a:miter lim="800000"/>
            <a:headEnd/>
            <a:tailEnd/>
          </a:ln>
        </p:spPr>
        <p:txBody>
          <a:bodyPr/>
          <a:lstStyle/>
          <a:p>
            <a:pPr marL="228600" indent="-228600" eaLnBrk="0" hangingPunct="0">
              <a:lnSpc>
                <a:spcPct val="90000"/>
              </a:lnSpc>
              <a:spcBef>
                <a:spcPts val="1000"/>
              </a:spcBef>
              <a:buFont typeface="Arial" charset="0"/>
              <a:buChar char="•"/>
            </a:pPr>
            <a:r>
              <a:rPr lang="tr-TR" sz="2400" b="1">
                <a:latin typeface="Calibri" pitchFamily="34" charset="0"/>
              </a:rPr>
              <a:t>İnkılap Dersleri</a:t>
            </a:r>
            <a:r>
              <a:rPr lang="tr-TR" sz="2400">
                <a:latin typeface="Calibri" pitchFamily="34" charset="0"/>
              </a:rPr>
              <a:t>, (2018) Ed. Süleyman İnan, Cengiz Akseki, Kafka Kitap Kafe Yayınları, Denizli </a:t>
            </a:r>
          </a:p>
          <a:p>
            <a:pPr marL="228600" indent="-228600" eaLnBrk="0" hangingPunct="0">
              <a:lnSpc>
                <a:spcPct val="90000"/>
              </a:lnSpc>
              <a:spcBef>
                <a:spcPts val="1000"/>
              </a:spcBef>
              <a:buFont typeface="Arial" charset="0"/>
              <a:buChar char="•"/>
            </a:pPr>
            <a:r>
              <a:rPr lang="tr-TR" sz="2400">
                <a:latin typeface="Calibri" pitchFamily="34" charset="0"/>
              </a:rPr>
              <a:t>Mustafa Kemal Atatürk, </a:t>
            </a:r>
            <a:r>
              <a:rPr lang="tr-TR" sz="2400" b="1">
                <a:latin typeface="Calibri" pitchFamily="34" charset="0"/>
              </a:rPr>
              <a:t>Nutuk 1919-1927</a:t>
            </a:r>
            <a:r>
              <a:rPr lang="tr-TR" sz="2400">
                <a:latin typeface="Calibri" pitchFamily="34" charset="0"/>
              </a:rPr>
              <a:t>, (1999), Atatürk Araştırma Merkezi Yayınları, Ankara.</a:t>
            </a:r>
          </a:p>
          <a:p>
            <a:pPr marL="228600" indent="-228600" eaLnBrk="0" hangingPunct="0">
              <a:lnSpc>
                <a:spcPct val="90000"/>
              </a:lnSpc>
              <a:spcBef>
                <a:spcPts val="1000"/>
              </a:spcBef>
              <a:buFont typeface="Arial" charset="0"/>
              <a:buChar char="•"/>
            </a:pPr>
            <a:r>
              <a:rPr lang="tr-TR" sz="2400">
                <a:latin typeface="Calibri" pitchFamily="34" charset="0"/>
              </a:rPr>
              <a:t>Liman Von Sanders, </a:t>
            </a:r>
            <a:r>
              <a:rPr lang="tr-TR" sz="2400" b="1">
                <a:latin typeface="Calibri" pitchFamily="34" charset="0"/>
              </a:rPr>
              <a:t>Türkiye’de Beş Yıl, </a:t>
            </a:r>
            <a:r>
              <a:rPr lang="tr-TR" sz="2400">
                <a:latin typeface="Calibri" pitchFamily="34" charset="0"/>
              </a:rPr>
              <a:t>(2006), Kesit Yayınları, İstanbul.</a:t>
            </a:r>
          </a:p>
          <a:p>
            <a:pPr marL="228600" indent="-228600">
              <a:lnSpc>
                <a:spcPct val="90000"/>
              </a:lnSpc>
              <a:spcBef>
                <a:spcPts val="1000"/>
              </a:spcBef>
              <a:buFont typeface="Arial" charset="0"/>
              <a:buChar char="•"/>
            </a:pPr>
            <a:r>
              <a:rPr lang="tr-TR" sz="2400">
                <a:latin typeface="Calibri" pitchFamily="34" charset="0"/>
              </a:rPr>
              <a:t>Şerafettin Turan, </a:t>
            </a:r>
            <a:r>
              <a:rPr lang="tr-TR" sz="2400" b="1">
                <a:latin typeface="Calibri" pitchFamily="34" charset="0"/>
              </a:rPr>
              <a:t>Türk Devrim Tarihi,</a:t>
            </a:r>
            <a:r>
              <a:rPr lang="tr-TR" sz="2400">
                <a:latin typeface="Calibri" pitchFamily="34" charset="0"/>
              </a:rPr>
              <a:t> Birinci Kitap, (1991), Bilgi Yayınevi, Ankara.</a:t>
            </a:r>
          </a:p>
          <a:p>
            <a:pPr marL="228600" indent="-228600" algn="just">
              <a:lnSpc>
                <a:spcPct val="90000"/>
              </a:lnSpc>
              <a:spcBef>
                <a:spcPts val="1000"/>
              </a:spcBef>
              <a:buFont typeface="Arial" charset="0"/>
              <a:buChar char="•"/>
            </a:pPr>
            <a:r>
              <a:rPr lang="tr-TR" sz="2400">
                <a:latin typeface="Calibri" pitchFamily="34" charset="0"/>
              </a:rPr>
              <a:t>Margaret Macmillion, </a:t>
            </a:r>
            <a:r>
              <a:rPr lang="tr-TR" sz="2400" b="1">
                <a:latin typeface="Calibri" pitchFamily="34" charset="0"/>
              </a:rPr>
              <a:t>Paris 1919: Dünyayı Değiştiren altı Ay, (2004),</a:t>
            </a:r>
            <a:r>
              <a:rPr lang="tr-TR" sz="2400">
                <a:latin typeface="Calibri" pitchFamily="34" charset="0"/>
              </a:rPr>
              <a:t>Çev: Belkız Dişbudak, Odtü Geliştirme VakfıYayıncılık ve İletişim A.Ş, Ankara</a:t>
            </a:r>
          </a:p>
          <a:p>
            <a:pPr marL="228600" indent="-228600">
              <a:lnSpc>
                <a:spcPct val="90000"/>
              </a:lnSpc>
              <a:spcBef>
                <a:spcPts val="1000"/>
              </a:spcBef>
              <a:buFont typeface="Arial" charset="0"/>
              <a:buChar char="•"/>
            </a:pPr>
            <a:r>
              <a:rPr lang="tr-TR" sz="2400">
                <a:latin typeface="Calibri" pitchFamily="34" charset="0"/>
              </a:rPr>
              <a:t>Kenan Özkan, </a:t>
            </a:r>
            <a:r>
              <a:rPr lang="tr-TR" sz="2400" b="1">
                <a:latin typeface="Calibri" pitchFamily="34" charset="0"/>
              </a:rPr>
              <a:t>Milli Mücadele Dönemi Türkiye ABD İlişkileri 1918-1923</a:t>
            </a:r>
            <a:r>
              <a:rPr lang="tr-TR" sz="2400">
                <a:latin typeface="Calibri" pitchFamily="34" charset="0"/>
              </a:rPr>
              <a:t>, (2016), Ötüken Neşriyat, İstanbul.</a:t>
            </a:r>
          </a:p>
          <a:p>
            <a:pPr marL="228600" indent="-228600">
              <a:lnSpc>
                <a:spcPct val="90000"/>
              </a:lnSpc>
              <a:spcBef>
                <a:spcPts val="1000"/>
              </a:spcBef>
              <a:buFont typeface="Arial" charset="0"/>
              <a:buChar char="•"/>
            </a:pPr>
            <a:r>
              <a:rPr lang="tr-TR" sz="2400">
                <a:latin typeface="Calibri" pitchFamily="34" charset="0"/>
              </a:rPr>
              <a:t>Fethi Tevetoğlu, </a:t>
            </a:r>
            <a:r>
              <a:rPr lang="tr-TR" sz="2400" b="1">
                <a:latin typeface="Calibri" pitchFamily="34" charset="0"/>
              </a:rPr>
              <a:t>Milli Mücadele Yıllarındaki Kuruluşlar</a:t>
            </a:r>
            <a:r>
              <a:rPr lang="tr-TR" sz="2400">
                <a:latin typeface="Calibri" pitchFamily="34" charset="0"/>
              </a:rPr>
              <a:t>, (1988) TTK, Ankara.</a:t>
            </a:r>
          </a:p>
          <a:p>
            <a:pPr marL="228600" indent="-228600">
              <a:lnSpc>
                <a:spcPct val="90000"/>
              </a:lnSpc>
              <a:spcBef>
                <a:spcPts val="1000"/>
              </a:spcBef>
              <a:buFont typeface="Arial" charset="0"/>
              <a:buChar char="•"/>
            </a:pPr>
            <a:r>
              <a:rPr lang="tr-TR" sz="2400">
                <a:latin typeface="Calibri" pitchFamily="34" charset="0"/>
              </a:rPr>
              <a:t>Yusuf Hikmet Bayur, </a:t>
            </a:r>
            <a:r>
              <a:rPr lang="tr-TR" sz="2400" b="1">
                <a:latin typeface="Calibri" pitchFamily="34" charset="0"/>
              </a:rPr>
              <a:t>Türk İnkılap Tarihi</a:t>
            </a:r>
            <a:r>
              <a:rPr lang="tr-TR" sz="2400">
                <a:latin typeface="Calibri" pitchFamily="34" charset="0"/>
              </a:rPr>
              <a:t>, Türk Tarih Kurumu, (1993) Ankara.</a:t>
            </a:r>
          </a:p>
          <a:p>
            <a:pPr marL="228600" indent="-228600">
              <a:lnSpc>
                <a:spcPct val="90000"/>
              </a:lnSpc>
              <a:spcBef>
                <a:spcPts val="1000"/>
              </a:spcBef>
              <a:buFont typeface="Arial" charset="0"/>
              <a:buChar char="•"/>
            </a:pPr>
            <a:r>
              <a:rPr lang="tr-TR" sz="2400">
                <a:latin typeface="Calibri" pitchFamily="34" charset="0"/>
              </a:rPr>
              <a:t>Sina Akşin, </a:t>
            </a:r>
            <a:r>
              <a:rPr lang="tr-TR" sz="2400" b="1">
                <a:latin typeface="Calibri" pitchFamily="34" charset="0"/>
              </a:rPr>
              <a:t>İstanbul Hükümetleri ve Milli Mücadele,</a:t>
            </a:r>
            <a:r>
              <a:rPr lang="tr-TR" sz="2400">
                <a:latin typeface="Calibri" pitchFamily="34" charset="0"/>
              </a:rPr>
              <a:t> (2014), İş Bankası Kültür Yayınları, İstanbul.</a:t>
            </a:r>
          </a:p>
        </p:txBody>
      </p:sp>
      <p:sp>
        <p:nvSpPr>
          <p:cNvPr id="16386" name="Title 1"/>
          <p:cNvSpPr txBox="1">
            <a:spLocks/>
          </p:cNvSpPr>
          <p:nvPr/>
        </p:nvSpPr>
        <p:spPr bwMode="auto">
          <a:xfrm>
            <a:off x="266700" y="195263"/>
            <a:ext cx="8651875" cy="674687"/>
          </a:xfrm>
          <a:prstGeom prst="rect">
            <a:avLst/>
          </a:prstGeom>
          <a:noFill/>
          <a:ln w="9525">
            <a:noFill/>
            <a:miter lim="800000"/>
            <a:headEnd/>
            <a:tailEnd/>
          </a:ln>
        </p:spPr>
        <p:txBody>
          <a:bodyPr/>
          <a:lstStyle/>
          <a:p>
            <a:pPr>
              <a:lnSpc>
                <a:spcPct val="90000"/>
              </a:lnSpc>
            </a:pPr>
            <a:r>
              <a:rPr lang="tr-TR" sz="4000" b="1">
                <a:solidFill>
                  <a:srgbClr val="D82331"/>
                </a:solidFill>
                <a:latin typeface="Calibri Light" pitchFamily="34" charset="0"/>
              </a:rPr>
              <a:t>Ders Kaynakları</a:t>
            </a:r>
            <a:endParaRPr lang="en-US" sz="4000" b="1">
              <a:solidFill>
                <a:srgbClr val="D82331"/>
              </a:solidFill>
              <a:latin typeface="Calibri Light"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3"/>
          <p:cNvSpPr>
            <a:spLocks noGrp="1"/>
          </p:cNvSpPr>
          <p:nvPr>
            <p:ph type="body" idx="1"/>
          </p:nvPr>
        </p:nvSpPr>
        <p:spPr>
          <a:xfrm>
            <a:off x="906463" y="774700"/>
            <a:ext cx="10447337" cy="5402263"/>
          </a:xfrm>
        </p:spPr>
        <p:txBody>
          <a:bodyPr/>
          <a:lstStyle/>
          <a:p>
            <a:r>
              <a:rPr lang="tr-TR" sz="2400" b="1" dirty="0"/>
              <a:t>25 Nisan 1915 tarihinde asıl hedef olan Seddülbahir ve Arıburnu bölgelerine düşman çıkarması başlamıştır. General Hamilton asıl kuvvetlerini Seddülbahir’de beş noktaya </a:t>
            </a:r>
            <a:r>
              <a:rPr lang="tr-TR" sz="2400" b="1" i="1" dirty="0"/>
              <a:t>(Y, X, W, V ve S harfleriyle kodladığı </a:t>
            </a:r>
            <a:r>
              <a:rPr lang="tr-TR" sz="2400" b="1" i="1" dirty="0" err="1"/>
              <a:t>Pınariçi</a:t>
            </a:r>
            <a:r>
              <a:rPr lang="tr-TR" sz="2400" b="1" i="1" dirty="0"/>
              <a:t> Koyu, İkiz Koyu, Teke Koyu, Ertuğrul Koyu’na) </a:t>
            </a:r>
            <a:r>
              <a:rPr lang="tr-TR" sz="2400" b="1" dirty="0"/>
              <a:t>çıkarmıştır.</a:t>
            </a:r>
            <a:endParaRPr lang="tr-TR" sz="2400" dirty="0"/>
          </a:p>
          <a:p>
            <a:r>
              <a:rPr lang="tr-TR" sz="2400" dirty="0"/>
              <a:t>Seddülbahir ve Arıburnu çıkarmalarının amacı öncelikle Alçıtepe, Arıburnu ve Kabatepe bölgelerini ve son safhada </a:t>
            </a:r>
            <a:r>
              <a:rPr lang="tr-TR" sz="2400" dirty="0" err="1"/>
              <a:t>Kilitbahir</a:t>
            </a:r>
            <a:r>
              <a:rPr lang="tr-TR" sz="2400" dirty="0"/>
              <a:t> platosunu ele geçirmekti.</a:t>
            </a:r>
          </a:p>
          <a:p>
            <a:r>
              <a:rPr lang="tr-TR" sz="2400" dirty="0"/>
              <a:t>Seddülbahir bölgesinde, Temmuz 1915 sonuna kadar, çok kanlı geçen, göğüs </a:t>
            </a:r>
            <a:r>
              <a:rPr lang="tr-TR" sz="2400" dirty="0" err="1"/>
              <a:t>göğüse</a:t>
            </a:r>
            <a:r>
              <a:rPr lang="tr-TR" sz="2400" dirty="0"/>
              <a:t> süngü hücumları ve karşı hücumlarla süren </a:t>
            </a:r>
            <a:r>
              <a:rPr lang="tr-TR" sz="2400" dirty="0" err="1"/>
              <a:t>Kirte-Kerevizdere</a:t>
            </a:r>
            <a:r>
              <a:rPr lang="tr-TR" sz="2400" dirty="0"/>
              <a:t>- </a:t>
            </a:r>
            <a:r>
              <a:rPr lang="tr-TR" sz="2400" dirty="0" err="1"/>
              <a:t>Zığındere</a:t>
            </a:r>
            <a:r>
              <a:rPr lang="tr-TR" sz="2400" dirty="0"/>
              <a:t> Muharebeleri, özellikle Türk birliklerinin, Müttefik Donanması’nın ateşinden korunmak amacıyla, gece yaptıkları süngü hücumlar şeklinde olmuştur. Sekiz gün, geceli gündüzlü süngü hücumlarıyla geçen </a:t>
            </a:r>
            <a:r>
              <a:rPr lang="tr-TR" sz="2400" dirty="0" err="1"/>
              <a:t>Zığındere</a:t>
            </a:r>
            <a:r>
              <a:rPr lang="tr-TR" sz="2400" dirty="0"/>
              <a:t> muharebesi, iki taraf için de kayıpların en fazla olanı ve en kanlı geçenidir.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3"/>
          <p:cNvSpPr>
            <a:spLocks noGrp="1"/>
          </p:cNvSpPr>
          <p:nvPr>
            <p:ph type="body" idx="1"/>
          </p:nvPr>
        </p:nvSpPr>
        <p:spPr>
          <a:xfrm>
            <a:off x="221673" y="569913"/>
            <a:ext cx="6650183" cy="5607050"/>
          </a:xfrm>
        </p:spPr>
        <p:txBody>
          <a:bodyPr/>
          <a:lstStyle/>
          <a:p>
            <a:pPr>
              <a:lnSpc>
                <a:spcPct val="80000"/>
              </a:lnSpc>
            </a:pPr>
            <a:r>
              <a:rPr lang="tr-TR" sz="2400" dirty="0"/>
              <a:t>5’inci Ordu Komutanı Liman </a:t>
            </a:r>
            <a:r>
              <a:rPr lang="tr-TR" sz="2400" dirty="0" err="1"/>
              <a:t>Von</a:t>
            </a:r>
            <a:r>
              <a:rPr lang="tr-TR" sz="2400" dirty="0"/>
              <a:t> </a:t>
            </a:r>
            <a:r>
              <a:rPr lang="tr-TR" sz="2400" dirty="0" err="1"/>
              <a:t>Sanders’e</a:t>
            </a:r>
            <a:r>
              <a:rPr lang="tr-TR" sz="2400" dirty="0"/>
              <a:t> rağmen ilk gün savaşın kaderine yön veren iki unsur vardı. </a:t>
            </a:r>
          </a:p>
          <a:p>
            <a:pPr>
              <a:lnSpc>
                <a:spcPct val="80000"/>
              </a:lnSpc>
            </a:pPr>
            <a:r>
              <a:rPr lang="tr-TR" sz="2400" dirty="0"/>
              <a:t>Bunlardan biri </a:t>
            </a:r>
            <a:r>
              <a:rPr lang="tr-TR" sz="2400" b="1" dirty="0"/>
              <a:t>Mehmetçik</a:t>
            </a:r>
            <a:r>
              <a:rPr lang="tr-TR" sz="2400" dirty="0"/>
              <a:t>, </a:t>
            </a:r>
          </a:p>
          <a:p>
            <a:pPr>
              <a:lnSpc>
                <a:spcPct val="80000"/>
              </a:lnSpc>
            </a:pPr>
            <a:r>
              <a:rPr lang="tr-TR" sz="2400" dirty="0"/>
              <a:t>Diğeri de Arıburnu bölgesinde sahneye çıkacak, bir bakıma tarihin seyrine damgasını vuracak olan </a:t>
            </a:r>
            <a:r>
              <a:rPr lang="tr-TR" sz="2400" b="1" dirty="0"/>
              <a:t>Mustafa Kemal </a:t>
            </a:r>
            <a:r>
              <a:rPr lang="tr-TR" sz="2400" dirty="0"/>
              <a:t>Atatürk’tür.</a:t>
            </a:r>
          </a:p>
          <a:p>
            <a:pPr>
              <a:lnSpc>
                <a:spcPct val="80000"/>
              </a:lnSpc>
            </a:pPr>
            <a:endParaRPr lang="tr-TR" sz="2400" dirty="0"/>
          </a:p>
          <a:p>
            <a:pPr>
              <a:lnSpc>
                <a:spcPct val="80000"/>
              </a:lnSpc>
            </a:pPr>
            <a:r>
              <a:rPr lang="tr-TR" sz="2400" dirty="0"/>
              <a:t>19’ncu Tümen Komutanı Yarbay Mustafa Kemal, 25 Nisan 1915 Pazar günü, düşmanın Arıburnu çıkarmasında, emrindeki 57’nci Alayı üstlerinden emir beklemeden muharebeye sokmuş,  böylece savaşın ve cephenin kaderini değiştirmiştir.</a:t>
            </a:r>
          </a:p>
        </p:txBody>
      </p:sp>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337" y="470189"/>
            <a:ext cx="4092864" cy="570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8" name="Picture 25" descr="Süngü Hücumu"/>
          <p:cNvPicPr>
            <a:picLocks noChangeAspect="1" noChangeArrowheads="1"/>
          </p:cNvPicPr>
          <p:nvPr/>
        </p:nvPicPr>
        <p:blipFill>
          <a:blip r:embed="rId2">
            <a:lum bright="6000"/>
          </a:blip>
          <a:srcRect t="5757" b="4538"/>
          <a:stretch>
            <a:fillRect/>
          </a:stretch>
        </p:blipFill>
        <p:spPr bwMode="auto">
          <a:xfrm>
            <a:off x="83126" y="0"/>
            <a:ext cx="8132618" cy="3459215"/>
          </a:xfrm>
          <a:prstGeom prst="rect">
            <a:avLst/>
          </a:prstGeom>
          <a:solidFill>
            <a:srgbClr val="993300"/>
          </a:solidFill>
          <a:ln w="76200" cmpd="tri">
            <a:solidFill>
              <a:srgbClr val="993300"/>
            </a:solidFill>
            <a:miter lim="800000"/>
            <a:headEnd/>
            <a:tailEnd/>
          </a:ln>
        </p:spPr>
      </p:pic>
      <p:sp>
        <p:nvSpPr>
          <p:cNvPr id="2" name="Dikdörtgen 1"/>
          <p:cNvSpPr/>
          <p:nvPr/>
        </p:nvSpPr>
        <p:spPr>
          <a:xfrm>
            <a:off x="83126" y="3511201"/>
            <a:ext cx="7966365" cy="2862322"/>
          </a:xfrm>
          <a:prstGeom prst="rect">
            <a:avLst/>
          </a:prstGeom>
        </p:spPr>
        <p:txBody>
          <a:bodyPr wrap="square">
            <a:spAutoFit/>
          </a:bodyPr>
          <a:lstStyle/>
          <a:p>
            <a:r>
              <a:rPr lang="tr-TR" sz="2000" dirty="0"/>
              <a:t>27’nci Alayın birlikleri ve 57’nci Alayın yaptığı karşı saldırı ile süngü hücumları sonucu </a:t>
            </a:r>
            <a:r>
              <a:rPr lang="tr-TR" sz="2000" dirty="0" err="1"/>
              <a:t>Anzaklar</a:t>
            </a:r>
            <a:r>
              <a:rPr lang="tr-TR" sz="2000" dirty="0"/>
              <a:t> çok sayıda kayıp vermiş ve sahile çekilmek zorunda kalmıştır.</a:t>
            </a:r>
          </a:p>
          <a:p>
            <a:endParaRPr lang="tr-TR" sz="2000" dirty="0"/>
          </a:p>
          <a:p>
            <a:r>
              <a:rPr lang="tr-TR" sz="2000" dirty="0"/>
              <a:t>5’inci Ordu Komutanı Liman </a:t>
            </a:r>
            <a:r>
              <a:rPr lang="tr-TR" sz="2000" dirty="0" err="1"/>
              <a:t>Von</a:t>
            </a:r>
            <a:r>
              <a:rPr lang="tr-TR" sz="2000" dirty="0"/>
              <a:t> </a:t>
            </a:r>
            <a:r>
              <a:rPr lang="tr-TR" sz="2000" dirty="0" err="1"/>
              <a:t>Sanders</a:t>
            </a:r>
            <a:r>
              <a:rPr lang="tr-TR" sz="2000" dirty="0"/>
              <a:t>, Kurmay Albay Mustafa Kemal’i,  8 Ağustos 1915 günü Anafartalar Grup Komutanlığı’na getirmiştir. Bu süreçte Türk taarruzu başlamış, İngiliz birlikleri, beklemedikleri bu taarruz karşısında ağır kayıplar vermiş ve 5 km. kadar geri atılmıştır. </a:t>
            </a:r>
          </a:p>
        </p:txBody>
      </p:sp>
      <p:pic>
        <p:nvPicPr>
          <p:cNvPr id="10137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8244"/>
          <a:stretch/>
        </p:blipFill>
        <p:spPr bwMode="auto">
          <a:xfrm>
            <a:off x="8215743" y="0"/>
            <a:ext cx="3810363" cy="621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Picture 2" descr="ANAFARTALAR1"/>
          <p:cNvPicPr>
            <a:picLocks noChangeAspect="1" noChangeArrowheads="1"/>
          </p:cNvPicPr>
          <p:nvPr/>
        </p:nvPicPr>
        <p:blipFill>
          <a:blip r:embed="rId2"/>
          <a:srcRect/>
          <a:stretch>
            <a:fillRect/>
          </a:stretch>
        </p:blipFill>
        <p:spPr bwMode="auto">
          <a:xfrm>
            <a:off x="971550" y="1655763"/>
            <a:ext cx="10569575" cy="4799012"/>
          </a:xfrm>
          <a:prstGeom prst="rect">
            <a:avLst/>
          </a:prstGeom>
          <a:noFill/>
          <a:ln w="9525">
            <a:noFill/>
            <a:miter lim="800000"/>
            <a:headEnd/>
            <a:tailEnd/>
          </a:ln>
        </p:spPr>
      </p:pic>
      <p:sp>
        <p:nvSpPr>
          <p:cNvPr id="103426" name="Text Box 3"/>
          <p:cNvSpPr txBox="1">
            <a:spLocks noChangeArrowheads="1"/>
          </p:cNvSpPr>
          <p:nvPr/>
        </p:nvSpPr>
        <p:spPr bwMode="auto">
          <a:xfrm>
            <a:off x="808038" y="1697038"/>
            <a:ext cx="1706562" cy="581025"/>
          </a:xfrm>
          <a:prstGeom prst="rect">
            <a:avLst/>
          </a:prstGeom>
          <a:noFill/>
          <a:ln w="12700">
            <a:noFill/>
            <a:miter lim="800000"/>
            <a:headEnd/>
            <a:tailEnd/>
          </a:ln>
        </p:spPr>
        <p:txBody>
          <a:bodyPr wrap="none" anchor="ctr">
            <a:spAutoFit/>
          </a:bodyPr>
          <a:lstStyle/>
          <a:p>
            <a:pPr algn="ctr" defTabSz="762000" eaLnBrk="0" hangingPunct="0"/>
            <a:r>
              <a:rPr lang="en-AU" altLang="tr-TR" sz="1600" b="1">
                <a:solidFill>
                  <a:srgbClr val="FFFFFF"/>
                </a:solidFill>
              </a:rPr>
              <a:t>B.KEMİKLİ </a:t>
            </a:r>
          </a:p>
          <a:p>
            <a:pPr algn="ctr" defTabSz="762000" eaLnBrk="0" hangingPunct="0"/>
            <a:r>
              <a:rPr lang="en-AU" altLang="tr-TR" sz="1600" b="1">
                <a:solidFill>
                  <a:srgbClr val="FFFFFF"/>
                </a:solidFill>
              </a:rPr>
              <a:t>BURNU</a:t>
            </a:r>
          </a:p>
        </p:txBody>
      </p:sp>
      <p:sp>
        <p:nvSpPr>
          <p:cNvPr id="103427" name="Text Box 4"/>
          <p:cNvSpPr txBox="1">
            <a:spLocks noChangeArrowheads="1"/>
          </p:cNvSpPr>
          <p:nvPr/>
        </p:nvSpPr>
        <p:spPr bwMode="auto">
          <a:xfrm>
            <a:off x="903288" y="3765550"/>
            <a:ext cx="1706562" cy="581025"/>
          </a:xfrm>
          <a:prstGeom prst="rect">
            <a:avLst/>
          </a:prstGeom>
          <a:noFill/>
          <a:ln w="12700">
            <a:noFill/>
            <a:miter lim="800000"/>
            <a:headEnd/>
            <a:tailEnd/>
          </a:ln>
        </p:spPr>
        <p:txBody>
          <a:bodyPr wrap="none" anchor="ctr">
            <a:spAutoFit/>
          </a:bodyPr>
          <a:lstStyle/>
          <a:p>
            <a:pPr algn="ctr" defTabSz="762000" eaLnBrk="0" hangingPunct="0"/>
            <a:r>
              <a:rPr lang="en-AU" altLang="tr-TR" sz="1600" b="1">
                <a:solidFill>
                  <a:srgbClr val="FFFFFF"/>
                </a:solidFill>
              </a:rPr>
              <a:t>K.KEMİKLİ </a:t>
            </a:r>
          </a:p>
          <a:p>
            <a:pPr algn="ctr" defTabSz="762000" eaLnBrk="0" hangingPunct="0"/>
            <a:r>
              <a:rPr lang="en-AU" altLang="tr-TR" sz="1600" b="1">
                <a:solidFill>
                  <a:srgbClr val="FFFFFF"/>
                </a:solidFill>
              </a:rPr>
              <a:t>BURNU</a:t>
            </a:r>
          </a:p>
        </p:txBody>
      </p:sp>
      <p:sp>
        <p:nvSpPr>
          <p:cNvPr id="103428" name="Text Box 5"/>
          <p:cNvSpPr txBox="1">
            <a:spLocks noChangeArrowheads="1"/>
          </p:cNvSpPr>
          <p:nvPr/>
        </p:nvSpPr>
        <p:spPr bwMode="auto">
          <a:xfrm>
            <a:off x="3302000" y="3160713"/>
            <a:ext cx="928688" cy="517525"/>
          </a:xfrm>
          <a:prstGeom prst="rect">
            <a:avLst/>
          </a:prstGeom>
          <a:noFill/>
          <a:ln w="12700">
            <a:noFill/>
            <a:miter lim="800000"/>
            <a:headEnd/>
            <a:tailEnd/>
          </a:ln>
        </p:spPr>
        <p:txBody>
          <a:bodyPr wrap="none" anchor="ctr">
            <a:spAutoFit/>
          </a:bodyPr>
          <a:lstStyle/>
          <a:p>
            <a:pPr algn="ctr" defTabSz="762000" eaLnBrk="0" hangingPunct="0"/>
            <a:r>
              <a:rPr lang="en-AU" altLang="tr-TR" sz="1400" b="1">
                <a:solidFill>
                  <a:srgbClr val="FFFFFF"/>
                </a:solidFill>
              </a:rPr>
              <a:t>TUZ</a:t>
            </a:r>
          </a:p>
          <a:p>
            <a:pPr algn="ctr" defTabSz="762000" eaLnBrk="0" hangingPunct="0"/>
            <a:r>
              <a:rPr lang="en-AU" altLang="tr-TR" sz="1400" b="1">
                <a:solidFill>
                  <a:srgbClr val="FFFFFF"/>
                </a:solidFill>
              </a:rPr>
              <a:t>GÖLÜ</a:t>
            </a:r>
          </a:p>
        </p:txBody>
      </p:sp>
      <p:sp>
        <p:nvSpPr>
          <p:cNvPr id="103429" name="Text Box 6"/>
          <p:cNvSpPr txBox="1">
            <a:spLocks noChangeArrowheads="1"/>
          </p:cNvSpPr>
          <p:nvPr/>
        </p:nvSpPr>
        <p:spPr bwMode="auto">
          <a:xfrm>
            <a:off x="3689350" y="5035550"/>
            <a:ext cx="1100138" cy="517525"/>
          </a:xfrm>
          <a:prstGeom prst="rect">
            <a:avLst/>
          </a:prstGeom>
          <a:noFill/>
          <a:ln w="12700">
            <a:noFill/>
            <a:miter lim="800000"/>
            <a:headEnd/>
            <a:tailEnd/>
          </a:ln>
        </p:spPr>
        <p:txBody>
          <a:bodyPr wrap="none" anchor="ctr">
            <a:spAutoFit/>
          </a:bodyPr>
          <a:lstStyle/>
          <a:p>
            <a:pPr algn="ctr" defTabSz="762000" eaLnBrk="0" hangingPunct="0"/>
            <a:r>
              <a:rPr lang="en-AU" altLang="tr-TR" sz="1400" b="1">
                <a:solidFill>
                  <a:srgbClr val="FFFFFF"/>
                </a:solidFill>
              </a:rPr>
              <a:t>AZMAK</a:t>
            </a:r>
          </a:p>
          <a:p>
            <a:pPr algn="ctr" defTabSz="762000" eaLnBrk="0" hangingPunct="0"/>
            <a:r>
              <a:rPr lang="en-AU" altLang="tr-TR" sz="1400" b="1">
                <a:solidFill>
                  <a:srgbClr val="FFFFFF"/>
                </a:solidFill>
              </a:rPr>
              <a:t>DERE</a:t>
            </a:r>
          </a:p>
        </p:txBody>
      </p:sp>
      <p:sp>
        <p:nvSpPr>
          <p:cNvPr id="960519" name="Text Box 7"/>
          <p:cNvSpPr txBox="1">
            <a:spLocks noChangeArrowheads="1"/>
          </p:cNvSpPr>
          <p:nvPr/>
        </p:nvSpPr>
        <p:spPr bwMode="auto">
          <a:xfrm>
            <a:off x="5659438" y="5449888"/>
            <a:ext cx="1749425" cy="304800"/>
          </a:xfrm>
          <a:prstGeom prst="rect">
            <a:avLst/>
          </a:prstGeom>
          <a:noFill/>
          <a:ln w="12700">
            <a:noFill/>
            <a:miter lim="800000"/>
            <a:headEnd/>
            <a:tailEnd/>
          </a:ln>
          <a:effectLst/>
        </p:spPr>
        <p:txBody>
          <a:bodyPr wrap="none" anchor="ctr">
            <a:spAutoFit/>
          </a:bodyPr>
          <a:lstStyle/>
          <a:p>
            <a:pPr algn="ctr" defTabSz="762000" eaLnBrk="0" hangingPunct="0">
              <a:defRPr/>
            </a:pPr>
            <a:r>
              <a:rPr lang="en-AU" sz="1400" b="1">
                <a:solidFill>
                  <a:srgbClr val="FFFFFF"/>
                </a:solidFill>
                <a:effectLst>
                  <a:outerShdw blurRad="38100" dist="38100" dir="2700000" algn="tl">
                    <a:srgbClr val="000080"/>
                  </a:outerShdw>
                </a:effectLst>
                <a:cs typeface="+mn-cs"/>
              </a:rPr>
              <a:t>CONKBAYIRI</a:t>
            </a:r>
          </a:p>
        </p:txBody>
      </p:sp>
      <p:sp>
        <p:nvSpPr>
          <p:cNvPr id="960520" name="Text Box 8"/>
          <p:cNvSpPr txBox="1">
            <a:spLocks noChangeArrowheads="1"/>
          </p:cNvSpPr>
          <p:nvPr/>
        </p:nvSpPr>
        <p:spPr bwMode="auto">
          <a:xfrm>
            <a:off x="5913438" y="4703763"/>
            <a:ext cx="1708150" cy="517525"/>
          </a:xfrm>
          <a:prstGeom prst="rect">
            <a:avLst/>
          </a:prstGeom>
          <a:noFill/>
          <a:ln w="12700">
            <a:noFill/>
            <a:miter lim="800000"/>
            <a:headEnd/>
            <a:tailEnd/>
          </a:ln>
          <a:effectLst/>
        </p:spPr>
        <p:txBody>
          <a:bodyPr wrap="none" anchor="ctr">
            <a:spAutoFit/>
          </a:bodyPr>
          <a:lstStyle/>
          <a:p>
            <a:pPr algn="ctr" defTabSz="762000" eaLnBrk="0" hangingPunct="0">
              <a:defRPr/>
            </a:pPr>
            <a:r>
              <a:rPr lang="en-AU" sz="1400" b="1">
                <a:solidFill>
                  <a:srgbClr val="FFFFFF"/>
                </a:solidFill>
                <a:effectLst>
                  <a:outerShdw blurRad="38100" dist="38100" dir="2700000" algn="tl">
                    <a:srgbClr val="C0C0C0"/>
                  </a:outerShdw>
                </a:effectLst>
              </a:rPr>
              <a:t>KOCAÇİMEN</a:t>
            </a:r>
          </a:p>
          <a:p>
            <a:pPr algn="ctr" defTabSz="762000" eaLnBrk="0" hangingPunct="0">
              <a:defRPr/>
            </a:pPr>
            <a:r>
              <a:rPr lang="en-AU" sz="1400" b="1">
                <a:solidFill>
                  <a:srgbClr val="FFFFFF"/>
                </a:solidFill>
                <a:effectLst>
                  <a:outerShdw blurRad="38100" dist="38100" dir="2700000" algn="tl">
                    <a:srgbClr val="C0C0C0"/>
                  </a:outerShdw>
                </a:effectLst>
              </a:rPr>
              <a:t>TEPE</a:t>
            </a:r>
          </a:p>
        </p:txBody>
      </p:sp>
      <p:sp>
        <p:nvSpPr>
          <p:cNvPr id="960521" name="Text Box 9"/>
          <p:cNvSpPr txBox="1">
            <a:spLocks noChangeArrowheads="1"/>
          </p:cNvSpPr>
          <p:nvPr/>
        </p:nvSpPr>
        <p:spPr bwMode="auto">
          <a:xfrm rot="-792196">
            <a:off x="3357563" y="1916113"/>
            <a:ext cx="1603375" cy="304800"/>
          </a:xfrm>
          <a:prstGeom prst="rect">
            <a:avLst/>
          </a:prstGeom>
          <a:noFill/>
          <a:ln w="12700">
            <a:noFill/>
            <a:miter lim="800000"/>
            <a:headEnd/>
            <a:tailEnd/>
          </a:ln>
          <a:effectLst/>
        </p:spPr>
        <p:txBody>
          <a:bodyPr wrap="none" anchor="ctr">
            <a:spAutoFit/>
          </a:bodyPr>
          <a:lstStyle/>
          <a:p>
            <a:pPr algn="ctr" defTabSz="762000" eaLnBrk="0" hangingPunct="0">
              <a:defRPr/>
            </a:pPr>
            <a:r>
              <a:rPr lang="en-AU" sz="1400" b="1">
                <a:solidFill>
                  <a:srgbClr val="FFFFFF"/>
                </a:solidFill>
                <a:effectLst>
                  <a:outerShdw blurRad="38100" dist="38100" dir="2700000" algn="tl">
                    <a:srgbClr val="C0C0C0"/>
                  </a:outerShdw>
                </a:effectLst>
              </a:rPr>
              <a:t>KİREÇTEPE</a:t>
            </a:r>
          </a:p>
        </p:txBody>
      </p:sp>
      <p:sp>
        <p:nvSpPr>
          <p:cNvPr id="960522" name="Text Box 10"/>
          <p:cNvSpPr txBox="1">
            <a:spLocks noChangeArrowheads="1"/>
          </p:cNvSpPr>
          <p:nvPr/>
        </p:nvSpPr>
        <p:spPr bwMode="auto">
          <a:xfrm>
            <a:off x="9461500" y="3768725"/>
            <a:ext cx="995363" cy="517525"/>
          </a:xfrm>
          <a:prstGeom prst="rect">
            <a:avLst/>
          </a:prstGeom>
          <a:noFill/>
          <a:ln w="12700">
            <a:noFill/>
            <a:miter lim="800000"/>
            <a:headEnd/>
            <a:tailEnd/>
          </a:ln>
          <a:effectLst/>
        </p:spPr>
        <p:txBody>
          <a:bodyPr wrap="none" anchor="ctr">
            <a:spAutoFit/>
          </a:bodyPr>
          <a:lstStyle/>
          <a:p>
            <a:pPr algn="ctr" defTabSz="762000" eaLnBrk="0" hangingPunct="0">
              <a:defRPr/>
            </a:pPr>
            <a:r>
              <a:rPr lang="en-AU" sz="1400" b="1">
                <a:solidFill>
                  <a:srgbClr val="FFFFFF"/>
                </a:solidFill>
                <a:effectLst>
                  <a:outerShdw blurRad="38100" dist="38100" dir="2700000" algn="tl">
                    <a:srgbClr val="000080"/>
                  </a:outerShdw>
                </a:effectLst>
                <a:cs typeface="+mn-cs"/>
              </a:rPr>
              <a:t>ÇAMLI</a:t>
            </a:r>
          </a:p>
          <a:p>
            <a:pPr algn="ctr" defTabSz="762000" eaLnBrk="0" hangingPunct="0">
              <a:defRPr/>
            </a:pPr>
            <a:r>
              <a:rPr lang="en-AU" sz="1400" b="1">
                <a:solidFill>
                  <a:srgbClr val="FFFFFF"/>
                </a:solidFill>
                <a:effectLst>
                  <a:outerShdw blurRad="38100" dist="38100" dir="2700000" algn="tl">
                    <a:srgbClr val="000080"/>
                  </a:outerShdw>
                </a:effectLst>
                <a:cs typeface="+mn-cs"/>
              </a:rPr>
              <a:t>TEPE</a:t>
            </a:r>
          </a:p>
        </p:txBody>
      </p:sp>
      <p:sp>
        <p:nvSpPr>
          <p:cNvPr id="103434" name="Text Box 11"/>
          <p:cNvSpPr txBox="1">
            <a:spLocks noChangeArrowheads="1"/>
          </p:cNvSpPr>
          <p:nvPr/>
        </p:nvSpPr>
        <p:spPr bwMode="auto">
          <a:xfrm>
            <a:off x="6478588" y="3141663"/>
            <a:ext cx="2486025" cy="304800"/>
          </a:xfrm>
          <a:prstGeom prst="rect">
            <a:avLst/>
          </a:prstGeom>
          <a:noFill/>
          <a:ln w="12700">
            <a:noFill/>
            <a:miter lim="800000"/>
            <a:headEnd/>
            <a:tailEnd/>
          </a:ln>
        </p:spPr>
        <p:txBody>
          <a:bodyPr wrap="none" anchor="ctr">
            <a:spAutoFit/>
          </a:bodyPr>
          <a:lstStyle/>
          <a:p>
            <a:pPr defTabSz="762000" eaLnBrk="0" hangingPunct="0"/>
            <a:r>
              <a:rPr lang="en-AU" altLang="tr-TR" sz="1400" b="1">
                <a:solidFill>
                  <a:schemeClr val="bg2"/>
                </a:solidFill>
              </a:rPr>
              <a:t>KÜÇÜK ANAFARTA</a:t>
            </a:r>
          </a:p>
        </p:txBody>
      </p:sp>
      <p:grpSp>
        <p:nvGrpSpPr>
          <p:cNvPr id="103435" name="Group 13"/>
          <p:cNvGrpSpPr>
            <a:grpSpLocks/>
          </p:cNvGrpSpPr>
          <p:nvPr/>
        </p:nvGrpSpPr>
        <p:grpSpPr bwMode="auto">
          <a:xfrm>
            <a:off x="1073150" y="2617788"/>
            <a:ext cx="1785938" cy="846137"/>
            <a:chOff x="133" y="1813"/>
            <a:chExt cx="971" cy="682"/>
          </a:xfrm>
        </p:grpSpPr>
        <p:grpSp>
          <p:nvGrpSpPr>
            <p:cNvPr id="103485" name="Group 14"/>
            <p:cNvGrpSpPr>
              <a:grpSpLocks/>
            </p:cNvGrpSpPr>
            <p:nvPr/>
          </p:nvGrpSpPr>
          <p:grpSpPr bwMode="auto">
            <a:xfrm>
              <a:off x="133" y="1813"/>
              <a:ext cx="794" cy="682"/>
              <a:chOff x="133" y="1813"/>
              <a:chExt cx="794" cy="682"/>
            </a:xfrm>
          </p:grpSpPr>
          <p:sp>
            <p:nvSpPr>
              <p:cNvPr id="960527" name="Text Box 15"/>
              <p:cNvSpPr txBox="1">
                <a:spLocks noChangeArrowheads="1"/>
              </p:cNvSpPr>
              <p:nvPr/>
            </p:nvSpPr>
            <p:spPr bwMode="auto">
              <a:xfrm>
                <a:off x="383" y="1813"/>
                <a:ext cx="463" cy="296"/>
              </a:xfrm>
              <a:prstGeom prst="rect">
                <a:avLst/>
              </a:prstGeom>
              <a:noFill/>
              <a:ln w="12700">
                <a:noFill/>
                <a:miter lim="800000"/>
                <a:headEnd/>
                <a:tailEnd/>
              </a:ln>
              <a:effectLst/>
            </p:spPr>
            <p:txBody>
              <a:bodyPr wrap="none" anchor="ctr">
                <a:spAutoFit/>
              </a:bodyPr>
              <a:lstStyle/>
              <a:p>
                <a:pPr algn="ctr" defTabSz="762000" eaLnBrk="0" hangingPunct="0">
                  <a:defRPr/>
                </a:pPr>
                <a:r>
                  <a:rPr lang="en-AU" b="1">
                    <a:solidFill>
                      <a:srgbClr val="FF0000"/>
                    </a:solidFill>
                    <a:effectLst>
                      <a:outerShdw blurRad="38100" dist="38100" dir="2700000" algn="tl">
                        <a:srgbClr val="FFFFFF"/>
                      </a:outerShdw>
                    </a:effectLst>
                    <a:cs typeface="+mn-cs"/>
                  </a:rPr>
                  <a:t>XXX</a:t>
                </a:r>
              </a:p>
            </p:txBody>
          </p:sp>
          <p:sp>
            <p:nvSpPr>
              <p:cNvPr id="960528" name="Text Box 16"/>
              <p:cNvSpPr txBox="1">
                <a:spLocks noChangeArrowheads="1"/>
              </p:cNvSpPr>
              <p:nvPr/>
            </p:nvSpPr>
            <p:spPr bwMode="auto">
              <a:xfrm>
                <a:off x="133" y="2251"/>
                <a:ext cx="205" cy="244"/>
              </a:xfrm>
              <a:prstGeom prst="rect">
                <a:avLst/>
              </a:prstGeom>
              <a:noFill/>
              <a:ln w="12700">
                <a:noFill/>
                <a:miter lim="800000"/>
                <a:headEnd/>
                <a:tailEnd/>
              </a:ln>
              <a:effectLst/>
            </p:spPr>
            <p:txBody>
              <a:bodyPr wrap="none" anchor="ctr">
                <a:spAutoFit/>
              </a:bodyPr>
              <a:lstStyle/>
              <a:p>
                <a:pPr algn="r" defTabSz="762000" eaLnBrk="0" hangingPunct="0">
                  <a:defRPr/>
                </a:pPr>
                <a:r>
                  <a:rPr lang="en-AU" sz="1400" b="1">
                    <a:solidFill>
                      <a:srgbClr val="FF0000"/>
                    </a:solidFill>
                    <a:effectLst>
                      <a:outerShdw blurRad="38100" dist="38100" dir="2700000" algn="tl">
                        <a:srgbClr val="FFFFFF"/>
                      </a:outerShdw>
                    </a:effectLst>
                    <a:cs typeface="+mn-cs"/>
                  </a:rPr>
                  <a:t>9</a:t>
                </a:r>
              </a:p>
            </p:txBody>
          </p:sp>
          <p:pic>
            <p:nvPicPr>
              <p:cNvPr id="103489" name="Picture 17" descr="UKF"/>
              <p:cNvPicPr>
                <a:picLocks noChangeAspect="1" noChangeArrowheads="1"/>
              </p:cNvPicPr>
              <p:nvPr/>
            </p:nvPicPr>
            <p:blipFill>
              <a:blip r:embed="rId3"/>
              <a:srcRect/>
              <a:stretch>
                <a:fillRect/>
              </a:stretch>
            </p:blipFill>
            <p:spPr bwMode="auto">
              <a:xfrm flipH="1">
                <a:off x="359" y="2040"/>
                <a:ext cx="568" cy="378"/>
              </a:xfrm>
              <a:prstGeom prst="rect">
                <a:avLst/>
              </a:prstGeom>
              <a:noFill/>
              <a:ln w="9525">
                <a:solidFill>
                  <a:schemeClr val="tx1"/>
                </a:solidFill>
                <a:miter lim="800000"/>
                <a:headEnd/>
                <a:tailEnd/>
              </a:ln>
            </p:spPr>
          </p:pic>
        </p:grpSp>
        <p:sp>
          <p:nvSpPr>
            <p:cNvPr id="960530" name="Text Box 18" descr="Kağıt"/>
            <p:cNvSpPr txBox="1">
              <a:spLocks noChangeArrowheads="1"/>
            </p:cNvSpPr>
            <p:nvPr/>
          </p:nvSpPr>
          <p:spPr bwMode="auto">
            <a:xfrm>
              <a:off x="971" y="1935"/>
              <a:ext cx="133" cy="320"/>
            </a:xfrm>
            <a:prstGeom prst="rect">
              <a:avLst/>
            </a:prstGeom>
            <a:noFill/>
            <a:ln w="12700">
              <a:noFill/>
              <a:miter lim="800000"/>
              <a:headEnd type="none" w="sm" len="sm"/>
              <a:tailEnd type="none" w="sm" len="sm"/>
            </a:ln>
            <a:effectLst/>
          </p:spPr>
          <p:txBody>
            <a:bodyPr wrap="none">
              <a:spAutoFit/>
            </a:bodyPr>
            <a:lstStyle/>
            <a:p>
              <a:pPr algn="ctr">
                <a:defRPr/>
              </a:pPr>
              <a:endParaRPr lang="en-US" sz="2000" b="1">
                <a:solidFill>
                  <a:srgbClr val="FF0000"/>
                </a:solidFill>
                <a:effectLst>
                  <a:outerShdw blurRad="38100" dist="38100" dir="2700000" algn="tl">
                    <a:srgbClr val="FFFFFF"/>
                  </a:outerShdw>
                </a:effectLst>
                <a:cs typeface="+mn-cs"/>
              </a:endParaRPr>
            </a:p>
          </p:txBody>
        </p:sp>
      </p:grpSp>
      <p:sp>
        <p:nvSpPr>
          <p:cNvPr id="103436" name="Freeform 19" descr="Kağıt"/>
          <p:cNvSpPr>
            <a:spLocks/>
          </p:cNvSpPr>
          <p:nvPr/>
        </p:nvSpPr>
        <p:spPr bwMode="auto">
          <a:xfrm>
            <a:off x="4819650" y="1260475"/>
            <a:ext cx="1517650" cy="4070350"/>
          </a:xfrm>
          <a:custGeom>
            <a:avLst/>
            <a:gdLst>
              <a:gd name="T0" fmla="*/ 2147483647 w 776"/>
              <a:gd name="T1" fmla="*/ 2147483647 h 3279"/>
              <a:gd name="T2" fmla="*/ 2147483647 w 776"/>
              <a:gd name="T3" fmla="*/ 2147483647 h 3279"/>
              <a:gd name="T4" fmla="*/ 2147483647 w 776"/>
              <a:gd name="T5" fmla="*/ 2147483647 h 3279"/>
              <a:gd name="T6" fmla="*/ 2147483647 w 776"/>
              <a:gd name="T7" fmla="*/ 2147483647 h 3279"/>
              <a:gd name="T8" fmla="*/ 2147483647 w 776"/>
              <a:gd name="T9" fmla="*/ 2147483647 h 3279"/>
              <a:gd name="T10" fmla="*/ 2147483647 w 776"/>
              <a:gd name="T11" fmla="*/ 2147483647 h 3279"/>
              <a:gd name="T12" fmla="*/ 2147483647 w 776"/>
              <a:gd name="T13" fmla="*/ 2147483647 h 3279"/>
              <a:gd name="T14" fmla="*/ 2147483647 w 776"/>
              <a:gd name="T15" fmla="*/ 2147483647 h 3279"/>
              <a:gd name="T16" fmla="*/ 2147483647 w 776"/>
              <a:gd name="T17" fmla="*/ 2147483647 h 3279"/>
              <a:gd name="T18" fmla="*/ 2147483647 w 776"/>
              <a:gd name="T19" fmla="*/ 2147483647 h 3279"/>
              <a:gd name="T20" fmla="*/ 2147483647 w 776"/>
              <a:gd name="T21" fmla="*/ 2147483647 h 3279"/>
              <a:gd name="T22" fmla="*/ 2147483647 w 776"/>
              <a:gd name="T23" fmla="*/ 2147483647 h 3279"/>
              <a:gd name="T24" fmla="*/ 2147483647 w 776"/>
              <a:gd name="T25" fmla="*/ 2147483647 h 3279"/>
              <a:gd name="T26" fmla="*/ 2147483647 w 776"/>
              <a:gd name="T27" fmla="*/ 2147483647 h 3279"/>
              <a:gd name="T28" fmla="*/ 2147483647 w 776"/>
              <a:gd name="T29" fmla="*/ 2147483647 h 3279"/>
              <a:gd name="T30" fmla="*/ 2147483647 w 776"/>
              <a:gd name="T31" fmla="*/ 2147483647 h 3279"/>
              <a:gd name="T32" fmla="*/ 2147483647 w 776"/>
              <a:gd name="T33" fmla="*/ 2147483647 h 3279"/>
              <a:gd name="T34" fmla="*/ 2147483647 w 776"/>
              <a:gd name="T35" fmla="*/ 2147483647 h 3279"/>
              <a:gd name="T36" fmla="*/ 2147483647 w 776"/>
              <a:gd name="T37" fmla="*/ 2147483647 h 3279"/>
              <a:gd name="T38" fmla="*/ 2147483647 w 776"/>
              <a:gd name="T39" fmla="*/ 2147483647 h 3279"/>
              <a:gd name="T40" fmla="*/ 2147483647 w 776"/>
              <a:gd name="T41" fmla="*/ 2147483647 h 3279"/>
              <a:gd name="T42" fmla="*/ 2147483647 w 776"/>
              <a:gd name="T43" fmla="*/ 2147483647 h 3279"/>
              <a:gd name="T44" fmla="*/ 0 w 776"/>
              <a:gd name="T45" fmla="*/ 2147483647 h 327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76"/>
              <a:gd name="T70" fmla="*/ 0 h 3279"/>
              <a:gd name="T71" fmla="*/ 776 w 776"/>
              <a:gd name="T72" fmla="*/ 3279 h 327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76" h="3279">
                <a:moveTo>
                  <a:pt x="368" y="12"/>
                </a:moveTo>
                <a:cubicBezTo>
                  <a:pt x="388" y="72"/>
                  <a:pt x="359" y="0"/>
                  <a:pt x="400" y="52"/>
                </a:cubicBezTo>
                <a:cubicBezTo>
                  <a:pt x="405" y="59"/>
                  <a:pt x="403" y="69"/>
                  <a:pt x="408" y="76"/>
                </a:cubicBezTo>
                <a:cubicBezTo>
                  <a:pt x="414" y="85"/>
                  <a:pt x="424" y="92"/>
                  <a:pt x="432" y="100"/>
                </a:cubicBezTo>
                <a:cubicBezTo>
                  <a:pt x="452" y="160"/>
                  <a:pt x="423" y="88"/>
                  <a:pt x="464" y="140"/>
                </a:cubicBezTo>
                <a:cubicBezTo>
                  <a:pt x="508" y="195"/>
                  <a:pt x="427" y="134"/>
                  <a:pt x="496" y="180"/>
                </a:cubicBezTo>
                <a:cubicBezTo>
                  <a:pt x="514" y="234"/>
                  <a:pt x="567" y="272"/>
                  <a:pt x="584" y="324"/>
                </a:cubicBezTo>
                <a:cubicBezTo>
                  <a:pt x="598" y="367"/>
                  <a:pt x="623" y="407"/>
                  <a:pt x="648" y="444"/>
                </a:cubicBezTo>
                <a:cubicBezTo>
                  <a:pt x="657" y="458"/>
                  <a:pt x="659" y="476"/>
                  <a:pt x="664" y="492"/>
                </a:cubicBezTo>
                <a:cubicBezTo>
                  <a:pt x="684" y="553"/>
                  <a:pt x="692" y="616"/>
                  <a:pt x="712" y="676"/>
                </a:cubicBezTo>
                <a:cubicBezTo>
                  <a:pt x="723" y="753"/>
                  <a:pt x="725" y="841"/>
                  <a:pt x="744" y="916"/>
                </a:cubicBezTo>
                <a:cubicBezTo>
                  <a:pt x="752" y="1043"/>
                  <a:pt x="755" y="1180"/>
                  <a:pt x="776" y="1308"/>
                </a:cubicBezTo>
                <a:cubicBezTo>
                  <a:pt x="773" y="1428"/>
                  <a:pt x="773" y="1548"/>
                  <a:pt x="768" y="1668"/>
                </a:cubicBezTo>
                <a:cubicBezTo>
                  <a:pt x="758" y="1916"/>
                  <a:pt x="667" y="2165"/>
                  <a:pt x="568" y="2388"/>
                </a:cubicBezTo>
                <a:cubicBezTo>
                  <a:pt x="535" y="2462"/>
                  <a:pt x="530" y="2562"/>
                  <a:pt x="472" y="2620"/>
                </a:cubicBezTo>
                <a:cubicBezTo>
                  <a:pt x="454" y="2674"/>
                  <a:pt x="432" y="2717"/>
                  <a:pt x="400" y="2764"/>
                </a:cubicBezTo>
                <a:cubicBezTo>
                  <a:pt x="378" y="2797"/>
                  <a:pt x="373" y="2831"/>
                  <a:pt x="344" y="2860"/>
                </a:cubicBezTo>
                <a:cubicBezTo>
                  <a:pt x="325" y="2917"/>
                  <a:pt x="342" y="2899"/>
                  <a:pt x="304" y="2924"/>
                </a:cubicBezTo>
                <a:cubicBezTo>
                  <a:pt x="285" y="2980"/>
                  <a:pt x="254" y="2998"/>
                  <a:pt x="216" y="3036"/>
                </a:cubicBezTo>
                <a:cubicBezTo>
                  <a:pt x="206" y="3065"/>
                  <a:pt x="170" y="3099"/>
                  <a:pt x="144" y="3116"/>
                </a:cubicBezTo>
                <a:cubicBezTo>
                  <a:pt x="134" y="3145"/>
                  <a:pt x="98" y="3179"/>
                  <a:pt x="72" y="3196"/>
                </a:cubicBezTo>
                <a:cubicBezTo>
                  <a:pt x="35" y="3251"/>
                  <a:pt x="58" y="3238"/>
                  <a:pt x="16" y="3252"/>
                </a:cubicBezTo>
                <a:cubicBezTo>
                  <a:pt x="7" y="3279"/>
                  <a:pt x="16" y="3276"/>
                  <a:pt x="0" y="3276"/>
                </a:cubicBezTo>
              </a:path>
            </a:pathLst>
          </a:custGeom>
          <a:noFill/>
          <a:ln w="76200" cap="flat" cmpd="sng">
            <a:solidFill>
              <a:srgbClr val="FF0000"/>
            </a:solidFill>
            <a:prstDash val="solid"/>
            <a:round/>
            <a:headEnd type="none" w="sm" len="sm"/>
            <a:tailEnd type="none" w="sm" len="sm"/>
          </a:ln>
        </p:spPr>
        <p:txBody>
          <a:bodyPr/>
          <a:lstStyle/>
          <a:p>
            <a:endParaRPr lang="tr-TR"/>
          </a:p>
        </p:txBody>
      </p:sp>
      <p:grpSp>
        <p:nvGrpSpPr>
          <p:cNvPr id="103437" name="Group 20"/>
          <p:cNvGrpSpPr>
            <a:grpSpLocks/>
          </p:cNvGrpSpPr>
          <p:nvPr/>
        </p:nvGrpSpPr>
        <p:grpSpPr bwMode="auto">
          <a:xfrm>
            <a:off x="2120900" y="1441450"/>
            <a:ext cx="4116388" cy="2921000"/>
            <a:chOff x="732" y="825"/>
            <a:chExt cx="2239" cy="2353"/>
          </a:xfrm>
        </p:grpSpPr>
        <p:sp>
          <p:nvSpPr>
            <p:cNvPr id="103481" name="Line 21"/>
            <p:cNvSpPr>
              <a:spLocks noChangeShapeType="1"/>
            </p:cNvSpPr>
            <p:nvPr/>
          </p:nvSpPr>
          <p:spPr bwMode="auto">
            <a:xfrm rot="253909" flipV="1">
              <a:off x="732" y="825"/>
              <a:ext cx="1864" cy="912"/>
            </a:xfrm>
            <a:prstGeom prst="line">
              <a:avLst/>
            </a:prstGeom>
            <a:noFill/>
            <a:ln w="76200">
              <a:solidFill>
                <a:srgbClr val="FF0000"/>
              </a:solidFill>
              <a:round/>
              <a:headEnd type="none" w="sm" len="sm"/>
              <a:tailEnd type="triangle" w="med" len="med"/>
            </a:ln>
          </p:spPr>
          <p:txBody>
            <a:bodyPr/>
            <a:lstStyle/>
            <a:p>
              <a:endParaRPr lang="tr-TR"/>
            </a:p>
          </p:txBody>
        </p:sp>
        <p:sp>
          <p:nvSpPr>
            <p:cNvPr id="103482" name="Line 22"/>
            <p:cNvSpPr>
              <a:spLocks noChangeShapeType="1"/>
            </p:cNvSpPr>
            <p:nvPr/>
          </p:nvSpPr>
          <p:spPr bwMode="auto">
            <a:xfrm rot="21237668" flipV="1">
              <a:off x="1147" y="1488"/>
              <a:ext cx="1728" cy="336"/>
            </a:xfrm>
            <a:prstGeom prst="line">
              <a:avLst/>
            </a:prstGeom>
            <a:noFill/>
            <a:ln w="76200">
              <a:solidFill>
                <a:srgbClr val="FF0000"/>
              </a:solidFill>
              <a:round/>
              <a:headEnd type="none" w="sm" len="sm"/>
              <a:tailEnd type="triangle" w="med" len="med"/>
            </a:ln>
          </p:spPr>
          <p:txBody>
            <a:bodyPr/>
            <a:lstStyle/>
            <a:p>
              <a:endParaRPr lang="tr-TR"/>
            </a:p>
          </p:txBody>
        </p:sp>
        <p:sp>
          <p:nvSpPr>
            <p:cNvPr id="103483" name="Line 23"/>
            <p:cNvSpPr>
              <a:spLocks noChangeShapeType="1"/>
            </p:cNvSpPr>
            <p:nvPr/>
          </p:nvSpPr>
          <p:spPr bwMode="auto">
            <a:xfrm rot="228753">
              <a:off x="909" y="2551"/>
              <a:ext cx="1776" cy="627"/>
            </a:xfrm>
            <a:prstGeom prst="line">
              <a:avLst/>
            </a:prstGeom>
            <a:noFill/>
            <a:ln w="76200">
              <a:solidFill>
                <a:srgbClr val="FF0000"/>
              </a:solidFill>
              <a:round/>
              <a:headEnd type="none" w="sm" len="sm"/>
              <a:tailEnd type="triangle" w="med" len="med"/>
            </a:ln>
          </p:spPr>
          <p:txBody>
            <a:bodyPr/>
            <a:lstStyle/>
            <a:p>
              <a:endParaRPr lang="tr-TR"/>
            </a:p>
          </p:txBody>
        </p:sp>
        <p:sp>
          <p:nvSpPr>
            <p:cNvPr id="103484" name="Line 24"/>
            <p:cNvSpPr>
              <a:spLocks noChangeShapeType="1"/>
            </p:cNvSpPr>
            <p:nvPr/>
          </p:nvSpPr>
          <p:spPr bwMode="auto">
            <a:xfrm rot="642383" flipV="1">
              <a:off x="1243" y="1968"/>
              <a:ext cx="1728" cy="336"/>
            </a:xfrm>
            <a:prstGeom prst="line">
              <a:avLst/>
            </a:prstGeom>
            <a:noFill/>
            <a:ln w="76200">
              <a:solidFill>
                <a:srgbClr val="FF0000"/>
              </a:solidFill>
              <a:round/>
              <a:headEnd type="none" w="sm" len="sm"/>
              <a:tailEnd type="triangle" w="med" len="med"/>
            </a:ln>
          </p:spPr>
          <p:txBody>
            <a:bodyPr/>
            <a:lstStyle/>
            <a:p>
              <a:endParaRPr lang="tr-TR"/>
            </a:p>
          </p:txBody>
        </p:sp>
      </p:grpSp>
      <p:grpSp>
        <p:nvGrpSpPr>
          <p:cNvPr id="103438" name="Group 26"/>
          <p:cNvGrpSpPr>
            <a:grpSpLocks/>
          </p:cNvGrpSpPr>
          <p:nvPr/>
        </p:nvGrpSpPr>
        <p:grpSpPr bwMode="auto">
          <a:xfrm>
            <a:off x="4424363" y="1177925"/>
            <a:ext cx="1765300" cy="3589338"/>
            <a:chOff x="1960" y="578"/>
            <a:chExt cx="960" cy="2891"/>
          </a:xfrm>
        </p:grpSpPr>
        <p:grpSp>
          <p:nvGrpSpPr>
            <p:cNvPr id="103441" name="Group 27"/>
            <p:cNvGrpSpPr>
              <a:grpSpLocks/>
            </p:cNvGrpSpPr>
            <p:nvPr/>
          </p:nvGrpSpPr>
          <p:grpSpPr bwMode="auto">
            <a:xfrm>
              <a:off x="2360" y="2561"/>
              <a:ext cx="336" cy="436"/>
              <a:chOff x="2688" y="2588"/>
              <a:chExt cx="336" cy="436"/>
            </a:xfrm>
          </p:grpSpPr>
          <p:sp>
            <p:nvSpPr>
              <p:cNvPr id="103477" name="Line 28"/>
              <p:cNvSpPr>
                <a:spLocks noChangeShapeType="1"/>
              </p:cNvSpPr>
              <p:nvPr/>
            </p:nvSpPr>
            <p:spPr bwMode="auto">
              <a:xfrm flipV="1">
                <a:off x="2688" y="2810"/>
                <a:ext cx="336" cy="214"/>
              </a:xfrm>
              <a:prstGeom prst="line">
                <a:avLst/>
              </a:prstGeom>
              <a:noFill/>
              <a:ln w="38100">
                <a:solidFill>
                  <a:srgbClr val="FF0000"/>
                </a:solidFill>
                <a:round/>
                <a:headEnd/>
                <a:tailEnd/>
              </a:ln>
            </p:spPr>
            <p:txBody>
              <a:bodyPr wrap="none" anchor="ctr"/>
              <a:lstStyle/>
              <a:p>
                <a:endParaRPr lang="tr-TR"/>
              </a:p>
            </p:txBody>
          </p:sp>
          <p:sp>
            <p:nvSpPr>
              <p:cNvPr id="103478" name="Line 29"/>
              <p:cNvSpPr>
                <a:spLocks noChangeShapeType="1"/>
              </p:cNvSpPr>
              <p:nvPr/>
            </p:nvSpPr>
            <p:spPr bwMode="auto">
              <a:xfrm>
                <a:off x="2688" y="2810"/>
                <a:ext cx="336" cy="214"/>
              </a:xfrm>
              <a:prstGeom prst="line">
                <a:avLst/>
              </a:prstGeom>
              <a:noFill/>
              <a:ln w="38100">
                <a:solidFill>
                  <a:srgbClr val="FF0000"/>
                </a:solidFill>
                <a:round/>
                <a:headEnd/>
                <a:tailEnd/>
              </a:ln>
            </p:spPr>
            <p:txBody>
              <a:bodyPr wrap="none" anchor="ctr"/>
              <a:lstStyle/>
              <a:p>
                <a:endParaRPr lang="tr-TR"/>
              </a:p>
            </p:txBody>
          </p:sp>
          <p:sp>
            <p:nvSpPr>
              <p:cNvPr id="103479" name="Rectangle 30"/>
              <p:cNvSpPr>
                <a:spLocks noChangeArrowheads="1"/>
              </p:cNvSpPr>
              <p:nvPr/>
            </p:nvSpPr>
            <p:spPr bwMode="auto">
              <a:xfrm>
                <a:off x="2688" y="2810"/>
                <a:ext cx="336" cy="214"/>
              </a:xfrm>
              <a:prstGeom prst="rect">
                <a:avLst/>
              </a:prstGeom>
              <a:noFill/>
              <a:ln w="38100">
                <a:solidFill>
                  <a:srgbClr val="FF0000"/>
                </a:solidFill>
                <a:miter lim="800000"/>
                <a:headEnd type="none" w="sm" len="sm"/>
                <a:tailEnd type="none" w="sm" len="sm"/>
              </a:ln>
            </p:spPr>
            <p:txBody>
              <a:bodyPr wrap="none" anchor="ctr"/>
              <a:lstStyle/>
              <a:p>
                <a:pPr algn="ctr"/>
                <a:endParaRPr lang="tr-TR" altLang="tr-TR" sz="2400" b="1" i="1">
                  <a:solidFill>
                    <a:schemeClr val="bg1"/>
                  </a:solidFill>
                </a:endParaRPr>
              </a:p>
            </p:txBody>
          </p:sp>
          <p:sp>
            <p:nvSpPr>
              <p:cNvPr id="103480" name="Text Box 31"/>
              <p:cNvSpPr txBox="1">
                <a:spLocks noChangeArrowheads="1"/>
              </p:cNvSpPr>
              <p:nvPr/>
            </p:nvSpPr>
            <p:spPr bwMode="auto">
              <a:xfrm>
                <a:off x="2741" y="2588"/>
                <a:ext cx="245" cy="295"/>
              </a:xfrm>
              <a:prstGeom prst="rect">
                <a:avLst/>
              </a:prstGeom>
              <a:noFill/>
              <a:ln w="12700">
                <a:noFill/>
                <a:miter lim="800000"/>
                <a:headEnd/>
                <a:tailEnd/>
              </a:ln>
            </p:spPr>
            <p:txBody>
              <a:bodyPr wrap="none" anchor="ctr">
                <a:spAutoFit/>
              </a:bodyPr>
              <a:lstStyle/>
              <a:p>
                <a:pPr algn="ctr" defTabSz="762000" eaLnBrk="0" hangingPunct="0"/>
                <a:r>
                  <a:rPr lang="en-AU" altLang="tr-TR" b="1">
                    <a:solidFill>
                      <a:srgbClr val="FF0000"/>
                    </a:solidFill>
                  </a:rPr>
                  <a:t>X</a:t>
                </a:r>
              </a:p>
            </p:txBody>
          </p:sp>
        </p:grpSp>
        <p:grpSp>
          <p:nvGrpSpPr>
            <p:cNvPr id="103442" name="Group 32"/>
            <p:cNvGrpSpPr>
              <a:grpSpLocks/>
            </p:cNvGrpSpPr>
            <p:nvPr/>
          </p:nvGrpSpPr>
          <p:grpSpPr bwMode="auto">
            <a:xfrm>
              <a:off x="2024" y="3033"/>
              <a:ext cx="336" cy="436"/>
              <a:chOff x="2880" y="1937"/>
              <a:chExt cx="336" cy="436"/>
            </a:xfrm>
          </p:grpSpPr>
          <p:sp>
            <p:nvSpPr>
              <p:cNvPr id="103473" name="Line 33"/>
              <p:cNvSpPr>
                <a:spLocks noChangeShapeType="1"/>
              </p:cNvSpPr>
              <p:nvPr/>
            </p:nvSpPr>
            <p:spPr bwMode="auto">
              <a:xfrm flipV="1">
                <a:off x="2880" y="2159"/>
                <a:ext cx="336" cy="214"/>
              </a:xfrm>
              <a:prstGeom prst="line">
                <a:avLst/>
              </a:prstGeom>
              <a:noFill/>
              <a:ln w="38100">
                <a:solidFill>
                  <a:srgbClr val="FF0000"/>
                </a:solidFill>
                <a:round/>
                <a:headEnd/>
                <a:tailEnd/>
              </a:ln>
            </p:spPr>
            <p:txBody>
              <a:bodyPr wrap="none" anchor="ctr"/>
              <a:lstStyle/>
              <a:p>
                <a:endParaRPr lang="tr-TR"/>
              </a:p>
            </p:txBody>
          </p:sp>
          <p:sp>
            <p:nvSpPr>
              <p:cNvPr id="103474" name="Line 34"/>
              <p:cNvSpPr>
                <a:spLocks noChangeShapeType="1"/>
              </p:cNvSpPr>
              <p:nvPr/>
            </p:nvSpPr>
            <p:spPr bwMode="auto">
              <a:xfrm>
                <a:off x="2880" y="2159"/>
                <a:ext cx="336" cy="214"/>
              </a:xfrm>
              <a:prstGeom prst="line">
                <a:avLst/>
              </a:prstGeom>
              <a:noFill/>
              <a:ln w="38100">
                <a:solidFill>
                  <a:srgbClr val="FF0000"/>
                </a:solidFill>
                <a:round/>
                <a:headEnd/>
                <a:tailEnd/>
              </a:ln>
            </p:spPr>
            <p:txBody>
              <a:bodyPr wrap="none" anchor="ctr"/>
              <a:lstStyle/>
              <a:p>
                <a:endParaRPr lang="tr-TR"/>
              </a:p>
            </p:txBody>
          </p:sp>
          <p:sp>
            <p:nvSpPr>
              <p:cNvPr id="103475" name="Rectangle 35"/>
              <p:cNvSpPr>
                <a:spLocks noChangeArrowheads="1"/>
              </p:cNvSpPr>
              <p:nvPr/>
            </p:nvSpPr>
            <p:spPr bwMode="auto">
              <a:xfrm>
                <a:off x="2880" y="2159"/>
                <a:ext cx="336" cy="214"/>
              </a:xfrm>
              <a:prstGeom prst="rect">
                <a:avLst/>
              </a:prstGeom>
              <a:noFill/>
              <a:ln w="38100">
                <a:solidFill>
                  <a:srgbClr val="FF0000"/>
                </a:solidFill>
                <a:miter lim="800000"/>
                <a:headEnd type="none" w="sm" len="sm"/>
                <a:tailEnd type="none" w="sm" len="sm"/>
              </a:ln>
            </p:spPr>
            <p:txBody>
              <a:bodyPr wrap="none" anchor="ctr"/>
              <a:lstStyle/>
              <a:p>
                <a:pPr algn="ctr"/>
                <a:endParaRPr lang="tr-TR" altLang="tr-TR" sz="2400" b="1" i="1">
                  <a:solidFill>
                    <a:schemeClr val="bg1"/>
                  </a:solidFill>
                </a:endParaRPr>
              </a:p>
            </p:txBody>
          </p:sp>
          <p:sp>
            <p:nvSpPr>
              <p:cNvPr id="103476" name="Text Box 36"/>
              <p:cNvSpPr txBox="1">
                <a:spLocks noChangeArrowheads="1"/>
              </p:cNvSpPr>
              <p:nvPr/>
            </p:nvSpPr>
            <p:spPr bwMode="auto">
              <a:xfrm>
                <a:off x="2933" y="1937"/>
                <a:ext cx="244" cy="295"/>
              </a:xfrm>
              <a:prstGeom prst="rect">
                <a:avLst/>
              </a:prstGeom>
              <a:noFill/>
              <a:ln w="12700">
                <a:noFill/>
                <a:miter lim="800000"/>
                <a:headEnd/>
                <a:tailEnd/>
              </a:ln>
            </p:spPr>
            <p:txBody>
              <a:bodyPr wrap="none" anchor="ctr">
                <a:spAutoFit/>
              </a:bodyPr>
              <a:lstStyle/>
              <a:p>
                <a:pPr algn="ctr" defTabSz="762000" eaLnBrk="0" hangingPunct="0"/>
                <a:r>
                  <a:rPr lang="en-AU" altLang="tr-TR" b="1">
                    <a:solidFill>
                      <a:srgbClr val="FF0000"/>
                    </a:solidFill>
                  </a:rPr>
                  <a:t>X</a:t>
                </a:r>
              </a:p>
            </p:txBody>
          </p:sp>
        </p:grpSp>
        <p:grpSp>
          <p:nvGrpSpPr>
            <p:cNvPr id="103443" name="Group 37"/>
            <p:cNvGrpSpPr>
              <a:grpSpLocks/>
            </p:cNvGrpSpPr>
            <p:nvPr/>
          </p:nvGrpSpPr>
          <p:grpSpPr bwMode="auto">
            <a:xfrm>
              <a:off x="2016" y="2129"/>
              <a:ext cx="336" cy="436"/>
              <a:chOff x="2880" y="1553"/>
              <a:chExt cx="336" cy="436"/>
            </a:xfrm>
          </p:grpSpPr>
          <p:sp>
            <p:nvSpPr>
              <p:cNvPr id="103469" name="Line 38"/>
              <p:cNvSpPr>
                <a:spLocks noChangeShapeType="1"/>
              </p:cNvSpPr>
              <p:nvPr/>
            </p:nvSpPr>
            <p:spPr bwMode="auto">
              <a:xfrm flipV="1">
                <a:off x="2880" y="1775"/>
                <a:ext cx="336" cy="214"/>
              </a:xfrm>
              <a:prstGeom prst="line">
                <a:avLst/>
              </a:prstGeom>
              <a:noFill/>
              <a:ln w="38100">
                <a:solidFill>
                  <a:srgbClr val="FF0000"/>
                </a:solidFill>
                <a:round/>
                <a:headEnd/>
                <a:tailEnd/>
              </a:ln>
            </p:spPr>
            <p:txBody>
              <a:bodyPr wrap="none" anchor="ctr"/>
              <a:lstStyle/>
              <a:p>
                <a:endParaRPr lang="tr-TR"/>
              </a:p>
            </p:txBody>
          </p:sp>
          <p:sp>
            <p:nvSpPr>
              <p:cNvPr id="103470" name="Line 39"/>
              <p:cNvSpPr>
                <a:spLocks noChangeShapeType="1"/>
              </p:cNvSpPr>
              <p:nvPr/>
            </p:nvSpPr>
            <p:spPr bwMode="auto">
              <a:xfrm>
                <a:off x="2880" y="1775"/>
                <a:ext cx="336" cy="214"/>
              </a:xfrm>
              <a:prstGeom prst="line">
                <a:avLst/>
              </a:prstGeom>
              <a:noFill/>
              <a:ln w="38100">
                <a:solidFill>
                  <a:srgbClr val="FF0000"/>
                </a:solidFill>
                <a:round/>
                <a:headEnd/>
                <a:tailEnd/>
              </a:ln>
            </p:spPr>
            <p:txBody>
              <a:bodyPr wrap="none" anchor="ctr"/>
              <a:lstStyle/>
              <a:p>
                <a:endParaRPr lang="tr-TR"/>
              </a:p>
            </p:txBody>
          </p:sp>
          <p:sp>
            <p:nvSpPr>
              <p:cNvPr id="103471" name="Rectangle 40"/>
              <p:cNvSpPr>
                <a:spLocks noChangeArrowheads="1"/>
              </p:cNvSpPr>
              <p:nvPr/>
            </p:nvSpPr>
            <p:spPr bwMode="auto">
              <a:xfrm>
                <a:off x="2880" y="1775"/>
                <a:ext cx="336" cy="214"/>
              </a:xfrm>
              <a:prstGeom prst="rect">
                <a:avLst/>
              </a:prstGeom>
              <a:noFill/>
              <a:ln w="38100">
                <a:solidFill>
                  <a:srgbClr val="FF0000"/>
                </a:solidFill>
                <a:miter lim="800000"/>
                <a:headEnd type="none" w="sm" len="sm"/>
                <a:tailEnd type="none" w="sm" len="sm"/>
              </a:ln>
            </p:spPr>
            <p:txBody>
              <a:bodyPr wrap="none" anchor="ctr"/>
              <a:lstStyle/>
              <a:p>
                <a:pPr algn="ctr"/>
                <a:endParaRPr lang="tr-TR" altLang="tr-TR" sz="2400" b="1" i="1">
                  <a:solidFill>
                    <a:schemeClr val="bg1"/>
                  </a:solidFill>
                </a:endParaRPr>
              </a:p>
            </p:txBody>
          </p:sp>
          <p:sp>
            <p:nvSpPr>
              <p:cNvPr id="103472" name="Text Box 41"/>
              <p:cNvSpPr txBox="1">
                <a:spLocks noChangeArrowheads="1"/>
              </p:cNvSpPr>
              <p:nvPr/>
            </p:nvSpPr>
            <p:spPr bwMode="auto">
              <a:xfrm>
                <a:off x="2933" y="1553"/>
                <a:ext cx="244" cy="295"/>
              </a:xfrm>
              <a:prstGeom prst="rect">
                <a:avLst/>
              </a:prstGeom>
              <a:noFill/>
              <a:ln w="12700">
                <a:noFill/>
                <a:miter lim="800000"/>
                <a:headEnd/>
                <a:tailEnd/>
              </a:ln>
            </p:spPr>
            <p:txBody>
              <a:bodyPr wrap="none" anchor="ctr">
                <a:spAutoFit/>
              </a:bodyPr>
              <a:lstStyle/>
              <a:p>
                <a:pPr algn="ctr" defTabSz="762000" eaLnBrk="0" hangingPunct="0"/>
                <a:r>
                  <a:rPr lang="en-AU" altLang="tr-TR" b="1">
                    <a:solidFill>
                      <a:srgbClr val="FF0000"/>
                    </a:solidFill>
                  </a:rPr>
                  <a:t>X</a:t>
                </a:r>
              </a:p>
            </p:txBody>
          </p:sp>
        </p:grpSp>
        <p:grpSp>
          <p:nvGrpSpPr>
            <p:cNvPr id="103444" name="Group 42"/>
            <p:cNvGrpSpPr>
              <a:grpSpLocks/>
            </p:cNvGrpSpPr>
            <p:nvPr/>
          </p:nvGrpSpPr>
          <p:grpSpPr bwMode="auto">
            <a:xfrm>
              <a:off x="2112" y="1484"/>
              <a:ext cx="336" cy="436"/>
              <a:chOff x="2688" y="1121"/>
              <a:chExt cx="336" cy="436"/>
            </a:xfrm>
          </p:grpSpPr>
          <p:sp>
            <p:nvSpPr>
              <p:cNvPr id="103465" name="Line 43"/>
              <p:cNvSpPr>
                <a:spLocks noChangeShapeType="1"/>
              </p:cNvSpPr>
              <p:nvPr/>
            </p:nvSpPr>
            <p:spPr bwMode="auto">
              <a:xfrm flipV="1">
                <a:off x="2688" y="1343"/>
                <a:ext cx="336" cy="214"/>
              </a:xfrm>
              <a:prstGeom prst="line">
                <a:avLst/>
              </a:prstGeom>
              <a:noFill/>
              <a:ln w="38100">
                <a:solidFill>
                  <a:srgbClr val="FF0000"/>
                </a:solidFill>
                <a:round/>
                <a:headEnd/>
                <a:tailEnd/>
              </a:ln>
            </p:spPr>
            <p:txBody>
              <a:bodyPr wrap="none" anchor="ctr"/>
              <a:lstStyle/>
              <a:p>
                <a:endParaRPr lang="tr-TR"/>
              </a:p>
            </p:txBody>
          </p:sp>
          <p:sp>
            <p:nvSpPr>
              <p:cNvPr id="103466" name="Line 44"/>
              <p:cNvSpPr>
                <a:spLocks noChangeShapeType="1"/>
              </p:cNvSpPr>
              <p:nvPr/>
            </p:nvSpPr>
            <p:spPr bwMode="auto">
              <a:xfrm>
                <a:off x="2688" y="1343"/>
                <a:ext cx="336" cy="214"/>
              </a:xfrm>
              <a:prstGeom prst="line">
                <a:avLst/>
              </a:prstGeom>
              <a:noFill/>
              <a:ln w="38100">
                <a:solidFill>
                  <a:srgbClr val="FF0000"/>
                </a:solidFill>
                <a:round/>
                <a:headEnd/>
                <a:tailEnd/>
              </a:ln>
            </p:spPr>
            <p:txBody>
              <a:bodyPr wrap="none" anchor="ctr"/>
              <a:lstStyle/>
              <a:p>
                <a:endParaRPr lang="tr-TR"/>
              </a:p>
            </p:txBody>
          </p:sp>
          <p:sp>
            <p:nvSpPr>
              <p:cNvPr id="103467" name="Rectangle 45"/>
              <p:cNvSpPr>
                <a:spLocks noChangeArrowheads="1"/>
              </p:cNvSpPr>
              <p:nvPr/>
            </p:nvSpPr>
            <p:spPr bwMode="auto">
              <a:xfrm>
                <a:off x="2688" y="1343"/>
                <a:ext cx="336" cy="214"/>
              </a:xfrm>
              <a:prstGeom prst="rect">
                <a:avLst/>
              </a:prstGeom>
              <a:noFill/>
              <a:ln w="38100">
                <a:solidFill>
                  <a:srgbClr val="FF0000"/>
                </a:solidFill>
                <a:miter lim="800000"/>
                <a:headEnd type="none" w="sm" len="sm"/>
                <a:tailEnd type="none" w="sm" len="sm"/>
              </a:ln>
            </p:spPr>
            <p:txBody>
              <a:bodyPr wrap="none" anchor="ctr"/>
              <a:lstStyle/>
              <a:p>
                <a:pPr algn="ctr"/>
                <a:endParaRPr lang="tr-TR" altLang="tr-TR" sz="2400" b="1" i="1">
                  <a:solidFill>
                    <a:schemeClr val="bg1"/>
                  </a:solidFill>
                </a:endParaRPr>
              </a:p>
            </p:txBody>
          </p:sp>
          <p:sp>
            <p:nvSpPr>
              <p:cNvPr id="103468" name="Text Box 46"/>
              <p:cNvSpPr txBox="1">
                <a:spLocks noChangeArrowheads="1"/>
              </p:cNvSpPr>
              <p:nvPr/>
            </p:nvSpPr>
            <p:spPr bwMode="auto">
              <a:xfrm>
                <a:off x="2741" y="1121"/>
                <a:ext cx="244" cy="294"/>
              </a:xfrm>
              <a:prstGeom prst="rect">
                <a:avLst/>
              </a:prstGeom>
              <a:noFill/>
              <a:ln w="12700">
                <a:noFill/>
                <a:miter lim="800000"/>
                <a:headEnd/>
                <a:tailEnd/>
              </a:ln>
            </p:spPr>
            <p:txBody>
              <a:bodyPr wrap="none" anchor="ctr">
                <a:spAutoFit/>
              </a:bodyPr>
              <a:lstStyle/>
              <a:p>
                <a:pPr algn="ctr" defTabSz="762000" eaLnBrk="0" hangingPunct="0"/>
                <a:r>
                  <a:rPr lang="en-AU" altLang="tr-TR" b="1">
                    <a:solidFill>
                      <a:srgbClr val="FF0000"/>
                    </a:solidFill>
                  </a:rPr>
                  <a:t>X</a:t>
                </a:r>
              </a:p>
            </p:txBody>
          </p:sp>
        </p:grpSp>
        <p:grpSp>
          <p:nvGrpSpPr>
            <p:cNvPr id="103445" name="Group 47"/>
            <p:cNvGrpSpPr>
              <a:grpSpLocks/>
            </p:cNvGrpSpPr>
            <p:nvPr/>
          </p:nvGrpSpPr>
          <p:grpSpPr bwMode="auto">
            <a:xfrm>
              <a:off x="2160" y="956"/>
              <a:ext cx="336" cy="436"/>
              <a:chOff x="2688" y="1121"/>
              <a:chExt cx="336" cy="436"/>
            </a:xfrm>
          </p:grpSpPr>
          <p:sp>
            <p:nvSpPr>
              <p:cNvPr id="103461" name="Line 48"/>
              <p:cNvSpPr>
                <a:spLocks noChangeShapeType="1"/>
              </p:cNvSpPr>
              <p:nvPr/>
            </p:nvSpPr>
            <p:spPr bwMode="auto">
              <a:xfrm flipV="1">
                <a:off x="2688" y="1343"/>
                <a:ext cx="336" cy="214"/>
              </a:xfrm>
              <a:prstGeom prst="line">
                <a:avLst/>
              </a:prstGeom>
              <a:noFill/>
              <a:ln w="38100">
                <a:solidFill>
                  <a:srgbClr val="FF0000"/>
                </a:solidFill>
                <a:round/>
                <a:headEnd/>
                <a:tailEnd/>
              </a:ln>
            </p:spPr>
            <p:txBody>
              <a:bodyPr wrap="none" anchor="ctr"/>
              <a:lstStyle/>
              <a:p>
                <a:endParaRPr lang="tr-TR"/>
              </a:p>
            </p:txBody>
          </p:sp>
          <p:sp>
            <p:nvSpPr>
              <p:cNvPr id="103462" name="Line 49"/>
              <p:cNvSpPr>
                <a:spLocks noChangeShapeType="1"/>
              </p:cNvSpPr>
              <p:nvPr/>
            </p:nvSpPr>
            <p:spPr bwMode="auto">
              <a:xfrm>
                <a:off x="2688" y="1343"/>
                <a:ext cx="336" cy="214"/>
              </a:xfrm>
              <a:prstGeom prst="line">
                <a:avLst/>
              </a:prstGeom>
              <a:noFill/>
              <a:ln w="38100">
                <a:solidFill>
                  <a:srgbClr val="FF0000"/>
                </a:solidFill>
                <a:round/>
                <a:headEnd/>
                <a:tailEnd/>
              </a:ln>
            </p:spPr>
            <p:txBody>
              <a:bodyPr wrap="none" anchor="ctr"/>
              <a:lstStyle/>
              <a:p>
                <a:endParaRPr lang="tr-TR"/>
              </a:p>
            </p:txBody>
          </p:sp>
          <p:sp>
            <p:nvSpPr>
              <p:cNvPr id="103463" name="Rectangle 50"/>
              <p:cNvSpPr>
                <a:spLocks noChangeArrowheads="1"/>
              </p:cNvSpPr>
              <p:nvPr/>
            </p:nvSpPr>
            <p:spPr bwMode="auto">
              <a:xfrm>
                <a:off x="2688" y="1343"/>
                <a:ext cx="336" cy="214"/>
              </a:xfrm>
              <a:prstGeom prst="rect">
                <a:avLst/>
              </a:prstGeom>
              <a:noFill/>
              <a:ln w="38100">
                <a:solidFill>
                  <a:srgbClr val="FF0000"/>
                </a:solidFill>
                <a:miter lim="800000"/>
                <a:headEnd type="none" w="sm" len="sm"/>
                <a:tailEnd type="none" w="sm" len="sm"/>
              </a:ln>
            </p:spPr>
            <p:txBody>
              <a:bodyPr wrap="none" anchor="ctr"/>
              <a:lstStyle/>
              <a:p>
                <a:pPr algn="ctr"/>
                <a:endParaRPr lang="tr-TR" altLang="tr-TR" sz="2400" b="1" i="1">
                  <a:solidFill>
                    <a:schemeClr val="bg1"/>
                  </a:solidFill>
                </a:endParaRPr>
              </a:p>
            </p:txBody>
          </p:sp>
          <p:sp>
            <p:nvSpPr>
              <p:cNvPr id="103464" name="Text Box 51"/>
              <p:cNvSpPr txBox="1">
                <a:spLocks noChangeArrowheads="1"/>
              </p:cNvSpPr>
              <p:nvPr/>
            </p:nvSpPr>
            <p:spPr bwMode="auto">
              <a:xfrm>
                <a:off x="2741" y="1121"/>
                <a:ext cx="244" cy="294"/>
              </a:xfrm>
              <a:prstGeom prst="rect">
                <a:avLst/>
              </a:prstGeom>
              <a:noFill/>
              <a:ln w="12700">
                <a:noFill/>
                <a:miter lim="800000"/>
                <a:headEnd/>
                <a:tailEnd/>
              </a:ln>
            </p:spPr>
            <p:txBody>
              <a:bodyPr wrap="none" anchor="ctr">
                <a:spAutoFit/>
              </a:bodyPr>
              <a:lstStyle/>
              <a:p>
                <a:pPr algn="ctr" defTabSz="762000" eaLnBrk="0" hangingPunct="0"/>
                <a:r>
                  <a:rPr lang="en-AU" altLang="tr-TR" b="1">
                    <a:solidFill>
                      <a:srgbClr val="FF0000"/>
                    </a:solidFill>
                  </a:rPr>
                  <a:t>X</a:t>
                </a:r>
              </a:p>
            </p:txBody>
          </p:sp>
        </p:grpSp>
        <p:grpSp>
          <p:nvGrpSpPr>
            <p:cNvPr id="103446" name="Group 52"/>
            <p:cNvGrpSpPr>
              <a:grpSpLocks/>
            </p:cNvGrpSpPr>
            <p:nvPr/>
          </p:nvGrpSpPr>
          <p:grpSpPr bwMode="auto">
            <a:xfrm>
              <a:off x="2544" y="1436"/>
              <a:ext cx="336" cy="436"/>
              <a:chOff x="2688" y="1121"/>
              <a:chExt cx="336" cy="436"/>
            </a:xfrm>
          </p:grpSpPr>
          <p:sp>
            <p:nvSpPr>
              <p:cNvPr id="103457" name="Line 53"/>
              <p:cNvSpPr>
                <a:spLocks noChangeShapeType="1"/>
              </p:cNvSpPr>
              <p:nvPr/>
            </p:nvSpPr>
            <p:spPr bwMode="auto">
              <a:xfrm flipV="1">
                <a:off x="2688" y="1343"/>
                <a:ext cx="336" cy="214"/>
              </a:xfrm>
              <a:prstGeom prst="line">
                <a:avLst/>
              </a:prstGeom>
              <a:noFill/>
              <a:ln w="38100">
                <a:solidFill>
                  <a:srgbClr val="FF0000"/>
                </a:solidFill>
                <a:round/>
                <a:headEnd/>
                <a:tailEnd/>
              </a:ln>
            </p:spPr>
            <p:txBody>
              <a:bodyPr wrap="none" anchor="ctr"/>
              <a:lstStyle/>
              <a:p>
                <a:endParaRPr lang="tr-TR"/>
              </a:p>
            </p:txBody>
          </p:sp>
          <p:sp>
            <p:nvSpPr>
              <p:cNvPr id="103458" name="Line 54"/>
              <p:cNvSpPr>
                <a:spLocks noChangeShapeType="1"/>
              </p:cNvSpPr>
              <p:nvPr/>
            </p:nvSpPr>
            <p:spPr bwMode="auto">
              <a:xfrm>
                <a:off x="2688" y="1343"/>
                <a:ext cx="336" cy="214"/>
              </a:xfrm>
              <a:prstGeom prst="line">
                <a:avLst/>
              </a:prstGeom>
              <a:noFill/>
              <a:ln w="38100">
                <a:solidFill>
                  <a:srgbClr val="FF0000"/>
                </a:solidFill>
                <a:round/>
                <a:headEnd/>
                <a:tailEnd/>
              </a:ln>
            </p:spPr>
            <p:txBody>
              <a:bodyPr wrap="none" anchor="ctr"/>
              <a:lstStyle/>
              <a:p>
                <a:endParaRPr lang="tr-TR"/>
              </a:p>
            </p:txBody>
          </p:sp>
          <p:sp>
            <p:nvSpPr>
              <p:cNvPr id="103459" name="Rectangle 55"/>
              <p:cNvSpPr>
                <a:spLocks noChangeArrowheads="1"/>
              </p:cNvSpPr>
              <p:nvPr/>
            </p:nvSpPr>
            <p:spPr bwMode="auto">
              <a:xfrm>
                <a:off x="2688" y="1343"/>
                <a:ext cx="336" cy="214"/>
              </a:xfrm>
              <a:prstGeom prst="rect">
                <a:avLst/>
              </a:prstGeom>
              <a:noFill/>
              <a:ln w="38100">
                <a:solidFill>
                  <a:srgbClr val="FF0000"/>
                </a:solidFill>
                <a:miter lim="800000"/>
                <a:headEnd type="none" w="sm" len="sm"/>
                <a:tailEnd type="none" w="sm" len="sm"/>
              </a:ln>
            </p:spPr>
            <p:txBody>
              <a:bodyPr wrap="none" anchor="ctr"/>
              <a:lstStyle/>
              <a:p>
                <a:pPr algn="ctr"/>
                <a:endParaRPr lang="tr-TR" altLang="tr-TR" sz="2400" b="1" i="1">
                  <a:solidFill>
                    <a:schemeClr val="bg1"/>
                  </a:solidFill>
                </a:endParaRPr>
              </a:p>
            </p:txBody>
          </p:sp>
          <p:sp>
            <p:nvSpPr>
              <p:cNvPr id="103460" name="Text Box 56"/>
              <p:cNvSpPr txBox="1">
                <a:spLocks noChangeArrowheads="1"/>
              </p:cNvSpPr>
              <p:nvPr/>
            </p:nvSpPr>
            <p:spPr bwMode="auto">
              <a:xfrm>
                <a:off x="2741" y="1121"/>
                <a:ext cx="244" cy="295"/>
              </a:xfrm>
              <a:prstGeom prst="rect">
                <a:avLst/>
              </a:prstGeom>
              <a:noFill/>
              <a:ln w="12700">
                <a:noFill/>
                <a:miter lim="800000"/>
                <a:headEnd/>
                <a:tailEnd/>
              </a:ln>
            </p:spPr>
            <p:txBody>
              <a:bodyPr wrap="none" anchor="ctr">
                <a:spAutoFit/>
              </a:bodyPr>
              <a:lstStyle/>
              <a:p>
                <a:pPr algn="ctr" defTabSz="762000" eaLnBrk="0" hangingPunct="0"/>
                <a:r>
                  <a:rPr lang="en-AU" altLang="tr-TR" b="1">
                    <a:solidFill>
                      <a:srgbClr val="FF0000"/>
                    </a:solidFill>
                  </a:rPr>
                  <a:t>X</a:t>
                </a:r>
              </a:p>
            </p:txBody>
          </p:sp>
        </p:grpSp>
        <p:grpSp>
          <p:nvGrpSpPr>
            <p:cNvPr id="103447" name="Group 57"/>
            <p:cNvGrpSpPr>
              <a:grpSpLocks/>
            </p:cNvGrpSpPr>
            <p:nvPr/>
          </p:nvGrpSpPr>
          <p:grpSpPr bwMode="auto">
            <a:xfrm>
              <a:off x="2584" y="2060"/>
              <a:ext cx="336" cy="436"/>
              <a:chOff x="2688" y="1121"/>
              <a:chExt cx="336" cy="436"/>
            </a:xfrm>
          </p:grpSpPr>
          <p:sp>
            <p:nvSpPr>
              <p:cNvPr id="103453" name="Line 58"/>
              <p:cNvSpPr>
                <a:spLocks noChangeShapeType="1"/>
              </p:cNvSpPr>
              <p:nvPr/>
            </p:nvSpPr>
            <p:spPr bwMode="auto">
              <a:xfrm flipV="1">
                <a:off x="2688" y="1343"/>
                <a:ext cx="336" cy="214"/>
              </a:xfrm>
              <a:prstGeom prst="line">
                <a:avLst/>
              </a:prstGeom>
              <a:noFill/>
              <a:ln w="38100">
                <a:solidFill>
                  <a:srgbClr val="FF0000"/>
                </a:solidFill>
                <a:round/>
                <a:headEnd/>
                <a:tailEnd/>
              </a:ln>
            </p:spPr>
            <p:txBody>
              <a:bodyPr wrap="none" anchor="ctr"/>
              <a:lstStyle/>
              <a:p>
                <a:endParaRPr lang="tr-TR"/>
              </a:p>
            </p:txBody>
          </p:sp>
          <p:sp>
            <p:nvSpPr>
              <p:cNvPr id="103454" name="Line 59"/>
              <p:cNvSpPr>
                <a:spLocks noChangeShapeType="1"/>
              </p:cNvSpPr>
              <p:nvPr/>
            </p:nvSpPr>
            <p:spPr bwMode="auto">
              <a:xfrm>
                <a:off x="2688" y="1343"/>
                <a:ext cx="336" cy="214"/>
              </a:xfrm>
              <a:prstGeom prst="line">
                <a:avLst/>
              </a:prstGeom>
              <a:noFill/>
              <a:ln w="38100">
                <a:solidFill>
                  <a:srgbClr val="FF0000"/>
                </a:solidFill>
                <a:round/>
                <a:headEnd/>
                <a:tailEnd/>
              </a:ln>
            </p:spPr>
            <p:txBody>
              <a:bodyPr wrap="none" anchor="ctr"/>
              <a:lstStyle/>
              <a:p>
                <a:endParaRPr lang="tr-TR"/>
              </a:p>
            </p:txBody>
          </p:sp>
          <p:sp>
            <p:nvSpPr>
              <p:cNvPr id="103455" name="Rectangle 60"/>
              <p:cNvSpPr>
                <a:spLocks noChangeArrowheads="1"/>
              </p:cNvSpPr>
              <p:nvPr/>
            </p:nvSpPr>
            <p:spPr bwMode="auto">
              <a:xfrm>
                <a:off x="2688" y="1343"/>
                <a:ext cx="336" cy="214"/>
              </a:xfrm>
              <a:prstGeom prst="rect">
                <a:avLst/>
              </a:prstGeom>
              <a:noFill/>
              <a:ln w="38100">
                <a:solidFill>
                  <a:srgbClr val="FF0000"/>
                </a:solidFill>
                <a:miter lim="800000"/>
                <a:headEnd type="none" w="sm" len="sm"/>
                <a:tailEnd type="none" w="sm" len="sm"/>
              </a:ln>
            </p:spPr>
            <p:txBody>
              <a:bodyPr wrap="none" anchor="ctr"/>
              <a:lstStyle/>
              <a:p>
                <a:pPr algn="ctr"/>
                <a:endParaRPr lang="tr-TR" altLang="tr-TR" sz="2400" b="1" i="1">
                  <a:solidFill>
                    <a:schemeClr val="bg1"/>
                  </a:solidFill>
                </a:endParaRPr>
              </a:p>
            </p:txBody>
          </p:sp>
          <p:sp>
            <p:nvSpPr>
              <p:cNvPr id="103456" name="Text Box 61"/>
              <p:cNvSpPr txBox="1">
                <a:spLocks noChangeArrowheads="1"/>
              </p:cNvSpPr>
              <p:nvPr/>
            </p:nvSpPr>
            <p:spPr bwMode="auto">
              <a:xfrm>
                <a:off x="2741" y="1121"/>
                <a:ext cx="244" cy="295"/>
              </a:xfrm>
              <a:prstGeom prst="rect">
                <a:avLst/>
              </a:prstGeom>
              <a:noFill/>
              <a:ln w="12700">
                <a:noFill/>
                <a:miter lim="800000"/>
                <a:headEnd/>
                <a:tailEnd/>
              </a:ln>
            </p:spPr>
            <p:txBody>
              <a:bodyPr wrap="none" anchor="ctr">
                <a:spAutoFit/>
              </a:bodyPr>
              <a:lstStyle/>
              <a:p>
                <a:pPr algn="ctr" defTabSz="762000" eaLnBrk="0" hangingPunct="0"/>
                <a:r>
                  <a:rPr lang="en-AU" altLang="tr-TR" b="1">
                    <a:solidFill>
                      <a:srgbClr val="FF0000"/>
                    </a:solidFill>
                  </a:rPr>
                  <a:t>X</a:t>
                </a:r>
              </a:p>
            </p:txBody>
          </p:sp>
        </p:grpSp>
        <p:grpSp>
          <p:nvGrpSpPr>
            <p:cNvPr id="103448" name="Group 62"/>
            <p:cNvGrpSpPr>
              <a:grpSpLocks/>
            </p:cNvGrpSpPr>
            <p:nvPr/>
          </p:nvGrpSpPr>
          <p:grpSpPr bwMode="auto">
            <a:xfrm>
              <a:off x="1960" y="578"/>
              <a:ext cx="336" cy="436"/>
              <a:chOff x="2688" y="1121"/>
              <a:chExt cx="336" cy="436"/>
            </a:xfrm>
          </p:grpSpPr>
          <p:sp>
            <p:nvSpPr>
              <p:cNvPr id="103449" name="Line 63"/>
              <p:cNvSpPr>
                <a:spLocks noChangeShapeType="1"/>
              </p:cNvSpPr>
              <p:nvPr/>
            </p:nvSpPr>
            <p:spPr bwMode="auto">
              <a:xfrm flipV="1">
                <a:off x="2688" y="1343"/>
                <a:ext cx="336" cy="214"/>
              </a:xfrm>
              <a:prstGeom prst="line">
                <a:avLst/>
              </a:prstGeom>
              <a:noFill/>
              <a:ln w="38100">
                <a:solidFill>
                  <a:srgbClr val="FF0000"/>
                </a:solidFill>
                <a:round/>
                <a:headEnd/>
                <a:tailEnd/>
              </a:ln>
            </p:spPr>
            <p:txBody>
              <a:bodyPr wrap="none" anchor="ctr"/>
              <a:lstStyle/>
              <a:p>
                <a:endParaRPr lang="tr-TR"/>
              </a:p>
            </p:txBody>
          </p:sp>
          <p:sp>
            <p:nvSpPr>
              <p:cNvPr id="103450" name="Line 64"/>
              <p:cNvSpPr>
                <a:spLocks noChangeShapeType="1"/>
              </p:cNvSpPr>
              <p:nvPr/>
            </p:nvSpPr>
            <p:spPr bwMode="auto">
              <a:xfrm>
                <a:off x="2688" y="1343"/>
                <a:ext cx="336" cy="214"/>
              </a:xfrm>
              <a:prstGeom prst="line">
                <a:avLst/>
              </a:prstGeom>
              <a:noFill/>
              <a:ln w="38100">
                <a:solidFill>
                  <a:srgbClr val="FF0000"/>
                </a:solidFill>
                <a:round/>
                <a:headEnd/>
                <a:tailEnd/>
              </a:ln>
            </p:spPr>
            <p:txBody>
              <a:bodyPr wrap="none" anchor="ctr"/>
              <a:lstStyle/>
              <a:p>
                <a:endParaRPr lang="tr-TR"/>
              </a:p>
            </p:txBody>
          </p:sp>
          <p:sp>
            <p:nvSpPr>
              <p:cNvPr id="103451" name="Rectangle 65"/>
              <p:cNvSpPr>
                <a:spLocks noChangeArrowheads="1"/>
              </p:cNvSpPr>
              <p:nvPr/>
            </p:nvSpPr>
            <p:spPr bwMode="auto">
              <a:xfrm>
                <a:off x="2688" y="1343"/>
                <a:ext cx="336" cy="214"/>
              </a:xfrm>
              <a:prstGeom prst="rect">
                <a:avLst/>
              </a:prstGeom>
              <a:noFill/>
              <a:ln w="38100">
                <a:solidFill>
                  <a:srgbClr val="FF0000"/>
                </a:solidFill>
                <a:miter lim="800000"/>
                <a:headEnd type="none" w="sm" len="sm"/>
                <a:tailEnd type="none" w="sm" len="sm"/>
              </a:ln>
            </p:spPr>
            <p:txBody>
              <a:bodyPr wrap="none" anchor="ctr"/>
              <a:lstStyle/>
              <a:p>
                <a:pPr algn="ctr"/>
                <a:endParaRPr lang="tr-TR" altLang="tr-TR" sz="2400" b="1" i="1">
                  <a:solidFill>
                    <a:schemeClr val="bg1"/>
                  </a:solidFill>
                </a:endParaRPr>
              </a:p>
            </p:txBody>
          </p:sp>
          <p:sp>
            <p:nvSpPr>
              <p:cNvPr id="103452" name="Text Box 66"/>
              <p:cNvSpPr txBox="1">
                <a:spLocks noChangeArrowheads="1"/>
              </p:cNvSpPr>
              <p:nvPr/>
            </p:nvSpPr>
            <p:spPr bwMode="auto">
              <a:xfrm>
                <a:off x="2741" y="1121"/>
                <a:ext cx="244" cy="295"/>
              </a:xfrm>
              <a:prstGeom prst="rect">
                <a:avLst/>
              </a:prstGeom>
              <a:noFill/>
              <a:ln w="12700">
                <a:noFill/>
                <a:miter lim="800000"/>
                <a:headEnd/>
                <a:tailEnd/>
              </a:ln>
            </p:spPr>
            <p:txBody>
              <a:bodyPr wrap="none" anchor="ctr">
                <a:spAutoFit/>
              </a:bodyPr>
              <a:lstStyle/>
              <a:p>
                <a:pPr algn="ctr" defTabSz="762000" eaLnBrk="0" hangingPunct="0"/>
                <a:r>
                  <a:rPr lang="en-AU" altLang="tr-TR" b="1">
                    <a:solidFill>
                      <a:srgbClr val="FF0000"/>
                    </a:solidFill>
                  </a:rPr>
                  <a:t>X</a:t>
                </a:r>
              </a:p>
            </p:txBody>
          </p:sp>
        </p:grpSp>
      </p:grpSp>
      <p:sp>
        <p:nvSpPr>
          <p:cNvPr id="103439" name="Text Box 12"/>
          <p:cNvSpPr txBox="1">
            <a:spLocks noChangeArrowheads="1"/>
          </p:cNvSpPr>
          <p:nvPr/>
        </p:nvSpPr>
        <p:spPr bwMode="auto">
          <a:xfrm>
            <a:off x="11495088" y="7035800"/>
            <a:ext cx="246062" cy="336550"/>
          </a:xfrm>
          <a:prstGeom prst="rect">
            <a:avLst/>
          </a:prstGeom>
          <a:noFill/>
          <a:ln w="57150">
            <a:noFill/>
            <a:miter lim="800000"/>
            <a:headEnd/>
            <a:tailEnd/>
          </a:ln>
        </p:spPr>
        <p:txBody>
          <a:bodyPr wrap="none" lIns="92075" tIns="46038" rIns="92075" bIns="46038" anchor="ctr">
            <a:spAutoFit/>
          </a:bodyPr>
          <a:lstStyle/>
          <a:p>
            <a:pPr algn="ctr" defTabSz="762000" eaLnBrk="0" hangingPunct="0">
              <a:spcBef>
                <a:spcPct val="50000"/>
              </a:spcBef>
            </a:pPr>
            <a:endParaRPr lang="tr-TR" altLang="tr-TR" sz="1600"/>
          </a:p>
        </p:txBody>
      </p:sp>
      <p:sp>
        <p:nvSpPr>
          <p:cNvPr id="960537" name="Text Box 25"/>
          <p:cNvSpPr txBox="1">
            <a:spLocks noChangeArrowheads="1"/>
          </p:cNvSpPr>
          <p:nvPr/>
        </p:nvSpPr>
        <p:spPr bwMode="auto">
          <a:xfrm>
            <a:off x="814388" y="479425"/>
            <a:ext cx="10563225" cy="1200150"/>
          </a:xfrm>
          <a:prstGeom prst="rect">
            <a:avLst/>
          </a:prstGeom>
          <a:gradFill rotWithShape="0">
            <a:gsLst>
              <a:gs pos="0">
                <a:schemeClr val="bg1"/>
              </a:gs>
              <a:gs pos="50000">
                <a:schemeClr val="bg1">
                  <a:gamma/>
                  <a:shade val="46275"/>
                  <a:invGamma/>
                </a:schemeClr>
              </a:gs>
              <a:gs pos="100000">
                <a:schemeClr val="bg1"/>
              </a:gs>
            </a:gsLst>
            <a:lin ang="5400000" scaled="1"/>
          </a:gradFill>
          <a:ln w="76200" cmpd="tri">
            <a:solidFill>
              <a:srgbClr val="FFFF00"/>
            </a:solidFill>
            <a:miter lim="800000"/>
            <a:headEnd type="none" w="sm" len="sm"/>
            <a:tailEnd type="none" w="sm" len="sm"/>
          </a:ln>
          <a:effectLst/>
        </p:spPr>
        <p:txBody>
          <a:bodyPr>
            <a:spAutoFit/>
          </a:bodyPr>
          <a:lstStyle/>
          <a:p>
            <a:pPr algn="ctr" defTabSz="762000" eaLnBrk="0" hangingPunct="0">
              <a:defRPr/>
            </a:pPr>
            <a:r>
              <a:rPr lang="tr-TR" sz="3600" b="1">
                <a:solidFill>
                  <a:srgbClr val="FFFF00"/>
                </a:solidFill>
              </a:rPr>
              <a:t>6-7 AĞUSTOS</a:t>
            </a:r>
          </a:p>
          <a:p>
            <a:pPr algn="ctr" defTabSz="762000" eaLnBrk="0" hangingPunct="0">
              <a:defRPr/>
            </a:pPr>
            <a:r>
              <a:rPr lang="en-AU" sz="3600" b="1">
                <a:solidFill>
                  <a:srgbClr val="FFFF00"/>
                </a:solidFill>
              </a:rPr>
              <a:t>ANAFARTALAR</a:t>
            </a:r>
            <a:r>
              <a:rPr lang="tr-TR" sz="3600" b="1">
                <a:solidFill>
                  <a:srgbClr val="FFFF00"/>
                </a:solidFill>
              </a:rPr>
              <a:t> </a:t>
            </a:r>
            <a:r>
              <a:rPr lang="en-AU" sz="3600" b="1">
                <a:solidFill>
                  <a:srgbClr val="FFFF00"/>
                </a:solidFill>
              </a:rPr>
              <a:t>MUHAREBELERİ</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8"/>
          <p:cNvSpPr txBox="1">
            <a:spLocks noChangeArrowheads="1"/>
          </p:cNvSpPr>
          <p:nvPr/>
        </p:nvSpPr>
        <p:spPr bwMode="auto">
          <a:xfrm>
            <a:off x="862013" y="4797425"/>
            <a:ext cx="10655300" cy="1295400"/>
          </a:xfrm>
          <a:prstGeom prst="rect">
            <a:avLst/>
          </a:prstGeom>
          <a:noFill/>
          <a:ln w="9525">
            <a:noFill/>
            <a:miter lim="800000"/>
            <a:headEnd/>
            <a:tailEnd/>
          </a:ln>
        </p:spPr>
        <p:txBody>
          <a:bodyPr/>
          <a:lstStyle/>
          <a:p>
            <a:pPr algn="ctr"/>
            <a:r>
              <a:rPr lang="tr-TR" altLang="tr-TR" sz="2400" b="1" dirty="0">
                <a:solidFill>
                  <a:srgbClr val="FF0000"/>
                </a:solidFill>
              </a:rPr>
              <a:t>Çanakkale'de elde edilen askeri başarılar, Türk milletinin moralini düzeltmiş, kaybettiği özgüvenini kazanmasını sağlamıştır.</a:t>
            </a:r>
            <a:r>
              <a:rPr lang="tr-TR" altLang="tr-TR" sz="2400" b="1" i="1" dirty="0">
                <a:solidFill>
                  <a:srgbClr val="FF0000"/>
                </a:solidFill>
              </a:rPr>
              <a:t> </a:t>
            </a:r>
          </a:p>
        </p:txBody>
      </p:sp>
      <p:pic>
        <p:nvPicPr>
          <p:cNvPr id="96258" name="Picture 2" descr="çanakkale savaşı ile ilgili görsel sonuc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171" y="421552"/>
            <a:ext cx="7550983" cy="42474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Picture 3"/>
          <p:cNvPicPr>
            <a:picLocks noChangeAspect="1" noChangeArrowheads="1"/>
          </p:cNvPicPr>
          <p:nvPr/>
        </p:nvPicPr>
        <p:blipFill>
          <a:blip r:embed="rId2"/>
          <a:srcRect/>
          <a:stretch>
            <a:fillRect/>
          </a:stretch>
        </p:blipFill>
        <p:spPr bwMode="auto">
          <a:xfrm>
            <a:off x="965200" y="685800"/>
            <a:ext cx="10464800" cy="5473700"/>
          </a:xfrm>
          <a:prstGeom prst="rect">
            <a:avLst/>
          </a:prstGeom>
          <a:noFill/>
          <a:ln w="9525">
            <a:noFill/>
            <a:miter lim="800000"/>
            <a:headEnd/>
            <a:tailEnd/>
          </a:ln>
        </p:spPr>
      </p:pic>
      <p:sp>
        <p:nvSpPr>
          <p:cNvPr id="111618" name="Text Box 2"/>
          <p:cNvSpPr txBox="1">
            <a:spLocks noChangeArrowheads="1"/>
          </p:cNvSpPr>
          <p:nvPr/>
        </p:nvSpPr>
        <p:spPr bwMode="auto">
          <a:xfrm>
            <a:off x="912813" y="4905375"/>
            <a:ext cx="10464800" cy="822325"/>
          </a:xfrm>
          <a:prstGeom prst="rect">
            <a:avLst/>
          </a:prstGeom>
          <a:solidFill>
            <a:srgbClr val="3366FF">
              <a:alpha val="50195"/>
            </a:srgbClr>
          </a:solidFill>
          <a:ln w="9525">
            <a:noFill/>
            <a:miter lim="800000"/>
            <a:headEnd/>
            <a:tailEnd/>
          </a:ln>
        </p:spPr>
        <p:txBody>
          <a:bodyPr lIns="92075" tIns="46038" rIns="92075" bIns="46038">
            <a:spAutoFit/>
          </a:bodyPr>
          <a:lstStyle/>
          <a:p>
            <a:pPr algn="ctr" eaLnBrk="0" hangingPunct="0">
              <a:spcBef>
                <a:spcPct val="50000"/>
              </a:spcBef>
            </a:pPr>
            <a:r>
              <a:rPr lang="tr-TR" altLang="tr-TR" sz="2400" b="1">
                <a:solidFill>
                  <a:srgbClr val="F4EE00"/>
                </a:solidFill>
              </a:rPr>
              <a:t>Türk milletinin ordusuna duyduğu güveni artmış, 1919'da başlayacak olan ulusal mücadele’nin ilk kıvılcımı olmuştur.</a:t>
            </a:r>
            <a:r>
              <a:rPr lang="tr-TR" altLang="tr-TR" sz="2400" b="1" i="1">
                <a:solidFill>
                  <a:schemeClr val="bg1"/>
                </a:solidFill>
              </a:rPr>
              <a:t> </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052"/>
          <p:cNvPicPr>
            <a:picLocks noChangeAspect="1" noChangeArrowheads="1"/>
          </p:cNvPicPr>
          <p:nvPr/>
        </p:nvPicPr>
        <p:blipFill>
          <a:blip r:embed="rId2"/>
          <a:srcRect t="8133"/>
          <a:stretch>
            <a:fillRect/>
          </a:stretch>
        </p:blipFill>
        <p:spPr bwMode="auto">
          <a:xfrm>
            <a:off x="1046163" y="982663"/>
            <a:ext cx="5151437" cy="4965700"/>
          </a:xfrm>
          <a:prstGeom prst="rect">
            <a:avLst/>
          </a:prstGeom>
          <a:noFill/>
          <a:ln w="76200" cmpd="tri">
            <a:solidFill>
              <a:srgbClr val="993300"/>
            </a:solidFill>
            <a:miter lim="800000"/>
            <a:headEnd/>
            <a:tailEnd/>
          </a:ln>
        </p:spPr>
      </p:pic>
      <p:sp>
        <p:nvSpPr>
          <p:cNvPr id="113667" name="Text Box 2050"/>
          <p:cNvSpPr txBox="1">
            <a:spLocks noChangeArrowheads="1"/>
          </p:cNvSpPr>
          <p:nvPr/>
        </p:nvSpPr>
        <p:spPr bwMode="auto">
          <a:xfrm>
            <a:off x="6299200" y="1052513"/>
            <a:ext cx="5078413" cy="3147850"/>
          </a:xfrm>
          <a:prstGeom prst="rect">
            <a:avLst/>
          </a:prstGeom>
          <a:noFill/>
          <a:ln w="9525">
            <a:noFill/>
            <a:miter lim="800000"/>
            <a:headEnd/>
            <a:tailEnd/>
          </a:ln>
          <a:effectLst>
            <a:outerShdw dist="35921" dir="2700000" algn="ctr" rotWithShape="0">
              <a:schemeClr val="bg1"/>
            </a:outerShdw>
          </a:effectLst>
        </p:spPr>
        <p:txBody>
          <a:bodyPr lIns="92075" tIns="46038" rIns="92075" bIns="46038">
            <a:spAutoFit/>
          </a:bodyPr>
          <a:lstStyle/>
          <a:p>
            <a:pPr algn="ctr" eaLnBrk="0" hangingPunct="0">
              <a:lnSpc>
                <a:spcPct val="120000"/>
              </a:lnSpc>
              <a:spcBef>
                <a:spcPct val="50000"/>
              </a:spcBef>
              <a:defRPr/>
            </a:pPr>
            <a:r>
              <a:rPr lang="tr-TR" altLang="tr-TR" sz="2800" b="1" dirty="0">
                <a:solidFill>
                  <a:srgbClr val="FF0000"/>
                </a:solidFill>
              </a:rPr>
              <a:t>Ebedi Başkomutan Mustafa Kemal Atatürk, ulusunun gözünde üstün bir kumandan ve yetenekli bir asker olduğunu ilk kez Çanakkale’de kanıtlamıştır.</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ext Box 5"/>
          <p:cNvSpPr txBox="1">
            <a:spLocks noChangeArrowheads="1"/>
          </p:cNvSpPr>
          <p:nvPr/>
        </p:nvSpPr>
        <p:spPr bwMode="auto">
          <a:xfrm>
            <a:off x="719138" y="4437063"/>
            <a:ext cx="10753725" cy="1381790"/>
          </a:xfrm>
          <a:prstGeom prst="rect">
            <a:avLst/>
          </a:prstGeom>
          <a:noFill/>
          <a:ln w="9525">
            <a:noFill/>
            <a:miter lim="800000"/>
            <a:headEnd/>
            <a:tailEnd/>
          </a:ln>
        </p:spPr>
        <p:txBody>
          <a:bodyPr lIns="92075" tIns="46038" rIns="92075" bIns="46038">
            <a:spAutoFit/>
          </a:bodyPr>
          <a:lstStyle/>
          <a:p>
            <a:pPr algn="ctr" eaLnBrk="0" hangingPunct="0">
              <a:lnSpc>
                <a:spcPct val="120000"/>
              </a:lnSpc>
              <a:spcBef>
                <a:spcPct val="50000"/>
              </a:spcBef>
            </a:pPr>
            <a:r>
              <a:rPr lang="tr-TR" altLang="tr-TR" sz="2400" b="1" dirty="0">
                <a:solidFill>
                  <a:srgbClr val="FF0000"/>
                </a:solidFill>
              </a:rPr>
              <a:t>Çanakkale Boğazı'nın geçilemeyişi, Rusya'daki Çarlık rejimini zor durumda bırakmış; sosyal ve siyasal bunalımlar hızla tırmanarak, 1917 Rus Devrimi'ne neden olmuştur.</a:t>
            </a:r>
            <a:r>
              <a:rPr lang="tr-TR" altLang="tr-TR" sz="2400" b="1" i="1" dirty="0">
                <a:solidFill>
                  <a:srgbClr val="FF0000"/>
                </a:solidFill>
              </a:rPr>
              <a:t> </a:t>
            </a:r>
          </a:p>
        </p:txBody>
      </p:sp>
      <p:pic>
        <p:nvPicPr>
          <p:cNvPr id="115714" name="Picture 7" descr="CARLIK"/>
          <p:cNvPicPr>
            <a:picLocks noChangeAspect="1" noChangeArrowheads="1"/>
          </p:cNvPicPr>
          <p:nvPr/>
        </p:nvPicPr>
        <p:blipFill>
          <a:blip r:embed="rId2"/>
          <a:srcRect/>
          <a:stretch>
            <a:fillRect/>
          </a:stretch>
        </p:blipFill>
        <p:spPr bwMode="auto">
          <a:xfrm>
            <a:off x="3922713" y="685800"/>
            <a:ext cx="4483100" cy="3679825"/>
          </a:xfrm>
          <a:prstGeom prst="rect">
            <a:avLst/>
          </a:prstGeom>
          <a:noFill/>
          <a:ln w="76200" cmpd="tri">
            <a:solidFill>
              <a:srgbClr val="993300"/>
            </a:solidFill>
            <a:miter lim="800000"/>
            <a:headEnd/>
            <a:tailEnd/>
          </a:ln>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3" descr="BiriniCihanAvrupa"/>
          <p:cNvPicPr>
            <a:picLocks noChangeAspect="1" noChangeArrowheads="1"/>
          </p:cNvPicPr>
          <p:nvPr/>
        </p:nvPicPr>
        <p:blipFill>
          <a:blip r:embed="rId2">
            <a:lum bright="-24000" contrast="18000"/>
          </a:blip>
          <a:srcRect l="18095" t="8986" r="13550" b="2972"/>
          <a:stretch>
            <a:fillRect/>
          </a:stretch>
        </p:blipFill>
        <p:spPr bwMode="auto">
          <a:xfrm>
            <a:off x="1023938" y="685800"/>
            <a:ext cx="10344150" cy="5454650"/>
          </a:xfrm>
          <a:prstGeom prst="rect">
            <a:avLst/>
          </a:prstGeom>
          <a:noFill/>
          <a:ln w="76200" cmpd="tri">
            <a:solidFill>
              <a:srgbClr val="993300"/>
            </a:solidFill>
            <a:miter lim="800000"/>
            <a:headEnd/>
            <a:tailEnd/>
          </a:ln>
        </p:spPr>
      </p:pic>
      <p:sp>
        <p:nvSpPr>
          <p:cNvPr id="116738" name="Text Box 2"/>
          <p:cNvSpPr txBox="1">
            <a:spLocks noChangeArrowheads="1"/>
          </p:cNvSpPr>
          <p:nvPr/>
        </p:nvSpPr>
        <p:spPr bwMode="auto">
          <a:xfrm>
            <a:off x="935038" y="692150"/>
            <a:ext cx="10344150" cy="1296988"/>
          </a:xfrm>
          <a:prstGeom prst="rect">
            <a:avLst/>
          </a:prstGeom>
          <a:solidFill>
            <a:schemeClr val="accent1">
              <a:alpha val="50195"/>
            </a:schemeClr>
          </a:solidFill>
          <a:ln w="9525">
            <a:noFill/>
            <a:miter lim="800000"/>
            <a:headEnd/>
            <a:tailEnd/>
          </a:ln>
        </p:spPr>
        <p:txBody>
          <a:bodyPr lIns="92075" tIns="46038" rIns="92075" bIns="46038">
            <a:spAutoFit/>
          </a:bodyPr>
          <a:lstStyle/>
          <a:p>
            <a:pPr algn="ctr" eaLnBrk="0" hangingPunct="0">
              <a:lnSpc>
                <a:spcPct val="110000"/>
              </a:lnSpc>
              <a:spcBef>
                <a:spcPct val="50000"/>
              </a:spcBef>
            </a:pPr>
            <a:r>
              <a:rPr lang="tr-TR" altLang="tr-TR" sz="2400" b="1">
                <a:solidFill>
                  <a:srgbClr val="F4EE00"/>
                </a:solidFill>
              </a:rPr>
              <a:t>Çanakkale Savaşları'nda Türk Boğazları’nın ele geçirilemeyişi, Birinci Dünya Savaşı'nın iki yıl daha uzamasına yol açmıştır. </a:t>
            </a:r>
          </a:p>
        </p:txBody>
      </p:sp>
      <p:sp>
        <p:nvSpPr>
          <p:cNvPr id="116739" name="Oval 4"/>
          <p:cNvSpPr>
            <a:spLocks noChangeArrowheads="1"/>
          </p:cNvSpPr>
          <p:nvPr/>
        </p:nvSpPr>
        <p:spPr bwMode="auto">
          <a:xfrm>
            <a:off x="7056438" y="4652963"/>
            <a:ext cx="1641475" cy="808037"/>
          </a:xfrm>
          <a:prstGeom prst="ellipse">
            <a:avLst/>
          </a:prstGeom>
          <a:noFill/>
          <a:ln w="38100">
            <a:solidFill>
              <a:srgbClr val="FFFF66"/>
            </a:solidFill>
            <a:round/>
            <a:headEnd/>
            <a:tailEnd/>
          </a:ln>
        </p:spPr>
        <p:txBody>
          <a:bodyPr wrap="none" anchor="ctr"/>
          <a:lstStyle/>
          <a:p>
            <a:pPr algn="ctr"/>
            <a:endParaRPr lang="tr-TR" altLang="tr-TR" sz="2400" b="1" i="1">
              <a:solidFill>
                <a:schemeClr val="bg1"/>
              </a:solidFill>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Text Box 2"/>
          <p:cNvSpPr txBox="1">
            <a:spLocks noChangeArrowheads="1"/>
          </p:cNvSpPr>
          <p:nvPr/>
        </p:nvSpPr>
        <p:spPr bwMode="auto">
          <a:xfrm>
            <a:off x="607941" y="1032163"/>
            <a:ext cx="10671320" cy="1127104"/>
          </a:xfrm>
          <a:prstGeom prst="rect">
            <a:avLst/>
          </a:prstGeom>
          <a:noFill/>
          <a:ln w="9525">
            <a:noFill/>
            <a:miter lim="800000"/>
            <a:headEnd/>
            <a:tailEnd/>
          </a:ln>
          <a:effectLst>
            <a:outerShdw dist="35921" dir="2700000" algn="ctr" rotWithShape="0">
              <a:schemeClr val="bg1"/>
            </a:outerShdw>
          </a:effectLst>
        </p:spPr>
        <p:txBody>
          <a:bodyPr wrap="square" lIns="92075" tIns="46038" rIns="92075" bIns="46038">
            <a:spAutoFit/>
          </a:bodyPr>
          <a:lstStyle/>
          <a:p>
            <a:pPr algn="ctr" eaLnBrk="0" hangingPunct="0">
              <a:lnSpc>
                <a:spcPct val="120000"/>
              </a:lnSpc>
              <a:spcBef>
                <a:spcPct val="50000"/>
              </a:spcBef>
              <a:defRPr/>
            </a:pPr>
            <a:r>
              <a:rPr lang="tr-TR" altLang="tr-TR" sz="2800" b="1" dirty="0"/>
              <a:t>Asya ve Afrika’daki ulusçu akımlar ve bağımsızlık hareketleri, Çanakkale'de elde edilen başarılardan etkilenecektir</a:t>
            </a:r>
            <a:r>
              <a:rPr lang="tr-TR" altLang="tr-TR" sz="2800" b="1" dirty="0">
                <a:solidFill>
                  <a:srgbClr val="FFFF00"/>
                </a:solidFill>
              </a:rPr>
              <a:t>. </a:t>
            </a:r>
          </a:p>
        </p:txBody>
      </p:sp>
      <p:sp>
        <p:nvSpPr>
          <p:cNvPr id="850947" name="Text Box 3"/>
          <p:cNvSpPr txBox="1">
            <a:spLocks noChangeArrowheads="1"/>
          </p:cNvSpPr>
          <p:nvPr/>
        </p:nvSpPr>
        <p:spPr bwMode="auto">
          <a:xfrm>
            <a:off x="607941" y="2831811"/>
            <a:ext cx="10446328" cy="2161234"/>
          </a:xfrm>
          <a:prstGeom prst="rect">
            <a:avLst/>
          </a:prstGeom>
          <a:noFill/>
          <a:ln w="9525">
            <a:noFill/>
            <a:miter lim="800000"/>
            <a:headEnd/>
            <a:tailEnd/>
          </a:ln>
          <a:effectLst>
            <a:outerShdw dist="35921" dir="2700000" algn="ctr" rotWithShape="0">
              <a:schemeClr val="bg1"/>
            </a:outerShdw>
          </a:effectLst>
        </p:spPr>
        <p:txBody>
          <a:bodyPr wrap="square" lIns="92075" tIns="46038" rIns="92075" bIns="46038">
            <a:spAutoFit/>
          </a:bodyPr>
          <a:lstStyle/>
          <a:p>
            <a:pPr algn="ctr" eaLnBrk="0" hangingPunct="0">
              <a:lnSpc>
                <a:spcPct val="120000"/>
              </a:lnSpc>
              <a:spcBef>
                <a:spcPct val="50000"/>
              </a:spcBef>
              <a:defRPr/>
            </a:pPr>
            <a:r>
              <a:rPr lang="tr-TR" altLang="tr-TR" sz="2800" b="1" dirty="0"/>
              <a:t>Hatta bizzat İngiliz Ordusunda çarpışan Avustralya, Yeni Zelanda ve İrlandalı askerler bile, ilk kez bu savaşlarda, kimin için ve neden çarpıştıklarını, sorgulamaya başlayacaklardır.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50946"/>
                                        </p:tgtEl>
                                        <p:attrNameLst>
                                          <p:attrName>style.visibility</p:attrName>
                                        </p:attrNameLst>
                                      </p:cBhvr>
                                      <p:to>
                                        <p:strVal val="visible"/>
                                      </p:to>
                                    </p:set>
                                    <p:animEffect transition="in" filter="wipe(up)">
                                      <p:cBhvr>
                                        <p:cTn id="7" dur="500"/>
                                        <p:tgtEl>
                                          <p:spTgt spid="850946"/>
                                        </p:tgtEl>
                                      </p:cBhvr>
                                    </p:animEffect>
                                  </p:childTnLst>
                                  <p:subTnLst>
                                    <p:set>
                                      <p:cBhvr override="childStyle">
                                        <p:cTn dur="1" fill="hold" display="0" masterRel="nextClick" afterEffect="1"/>
                                        <p:tgtEl>
                                          <p:spTgt spid="850946"/>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50947"/>
                                        </p:tgtEl>
                                        <p:attrNameLst>
                                          <p:attrName>style.visibility</p:attrName>
                                        </p:attrNameLst>
                                      </p:cBhvr>
                                      <p:to>
                                        <p:strVal val="visible"/>
                                      </p:to>
                                    </p:set>
                                    <p:animEffect transition="in" filter="wipe(up)">
                                      <p:cBhvr>
                                        <p:cTn id="12" dur="500"/>
                                        <p:tgtEl>
                                          <p:spTgt spid="850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946" grpId="0" autoUpdateAnimBg="0"/>
      <p:bldP spid="8509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983673" y="660461"/>
            <a:ext cx="9282546" cy="369332"/>
          </a:xfrm>
          <a:prstGeom prst="rect">
            <a:avLst/>
          </a:prstGeom>
          <a:noFill/>
        </p:spPr>
        <p:txBody>
          <a:bodyPr wrap="square" rtlCol="0">
            <a:spAutoFit/>
          </a:bodyPr>
          <a:lstStyle/>
          <a:p>
            <a:pPr algn="ctr"/>
            <a:r>
              <a:rPr lang="tr-TR"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OSMANLI DEVLETİ’NİN I.DÜNYA SAVAŞINA KATILMASI</a:t>
            </a:r>
          </a:p>
        </p:txBody>
      </p:sp>
      <p:sp>
        <p:nvSpPr>
          <p:cNvPr id="5" name="Metin kutusu 4"/>
          <p:cNvSpPr txBox="1"/>
          <p:nvPr/>
        </p:nvSpPr>
        <p:spPr>
          <a:xfrm>
            <a:off x="-1" y="1154714"/>
            <a:ext cx="12191999" cy="6186309"/>
          </a:xfrm>
          <a:prstGeom prst="rect">
            <a:avLst/>
          </a:prstGeom>
          <a:noFill/>
        </p:spPr>
        <p:txBody>
          <a:bodyPr wrap="square" rtlCol="0">
            <a:spAutoFit/>
          </a:bodyPr>
          <a:lstStyle/>
          <a:p>
            <a:r>
              <a:rPr lang="tr-TR" dirty="0" err="1"/>
              <a:t>I.Dünya</a:t>
            </a:r>
            <a:r>
              <a:rPr lang="tr-TR" dirty="0"/>
              <a:t> Savaşı başında Osmanlı yönetimi devletlerarası ittifaklardan birine katılmak gerektiğine inanmıştı. Tarafsız kalınırsa </a:t>
            </a:r>
            <a:r>
              <a:rPr lang="tr-TR" dirty="0" err="1"/>
              <a:t>I.Balkan</a:t>
            </a:r>
            <a:r>
              <a:rPr lang="tr-TR" dirty="0"/>
              <a:t> Savaşı’ndaki gibi bir yenilgi ortaya çıkabilirdi.</a:t>
            </a:r>
          </a:p>
          <a:p>
            <a:r>
              <a:rPr lang="tr-TR" dirty="0"/>
              <a:t>Bununla birlikte I. Dünya Savaşı başladığında Osmanlı Devleti tarafsızlığını açıklamış ise de aslında fiilen Almanya ile ittifak kurmuştu. Çünkü İngiltere ve Fransa’ 19.yüzyıl başından beri Osmanlı Devleti’nden parçalar koparmasına rağmen Almanya Osmanlı Devleti’nin toprak bütünlüğünden yana görünmüştü. Ayrıca Alman modernleşmesi Osmanlı subayları arasında takdir toplamıştı. </a:t>
            </a:r>
          </a:p>
          <a:p>
            <a:r>
              <a:rPr lang="tr-TR" dirty="0"/>
              <a:t>Ayrıca İttihatçı yönetim devletlerarası bir savaşı kaybedilen toprakların kazanılması için bir fırsat olarak değerlendiriyordu. 1 Ağustos 1914’te Avrupa’da savaş başlamıştı. 2 Ağustos 1914’te Sadrazam Sait Halim Paşa ve Enver Paşalar Almanya ile diğer nazırların bile bilmediği bir gizli antlaşma yaparak Osmanlı Devleti’ni savaşa sokmuşlardı. Ertesi gün İngiltere Osmanlı Devleti’nin sipariş ettiği ve parasını ödediği iki gemiye el koyduğunu açıklamıştır. 10 Ağustos 1914’te Osmanlı Devleti’ne sığındığı açıklanan iki Alman gemisi (</a:t>
            </a:r>
            <a:r>
              <a:rPr lang="tr-TR" dirty="0" err="1"/>
              <a:t>Goeben</a:t>
            </a:r>
            <a:r>
              <a:rPr lang="tr-TR" dirty="0"/>
              <a:t> ve </a:t>
            </a:r>
            <a:r>
              <a:rPr lang="tr-TR" dirty="0" err="1"/>
              <a:t>Breslau</a:t>
            </a:r>
            <a:r>
              <a:rPr lang="tr-TR" dirty="0"/>
              <a:t>, isimleri Yavuz ve Midilli olarak değiştirilmiş) kısa süre sonra Karadeniz’e geçerek Rus limanlarını bombalamıştı. </a:t>
            </a:r>
          </a:p>
          <a:p>
            <a:r>
              <a:rPr lang="tr-TR" dirty="0"/>
              <a:t>Böylece Osmanlı Devleti savaşa katılmıştı.</a:t>
            </a:r>
          </a:p>
          <a:p>
            <a:r>
              <a:rPr lang="tr-TR" dirty="0"/>
              <a:t>7 Kasım 1914’te de Şeyhülislam, “</a:t>
            </a:r>
            <a:r>
              <a:rPr lang="tr-TR" dirty="0" err="1"/>
              <a:t>Cihad</a:t>
            </a:r>
            <a:r>
              <a:rPr lang="tr-TR" dirty="0"/>
              <a:t>-ı Ekber” yayınladı. Bu fetvada bütün Müslümanlar İtilaf  Devletleri’ne karşı savaşa çağırılmaktaydı. Arkasından 11 Kasım’da da Sultan Reşat benzer bir </a:t>
            </a:r>
            <a:r>
              <a:rPr lang="tr-TR" dirty="0" err="1"/>
              <a:t>Hatt</a:t>
            </a:r>
            <a:r>
              <a:rPr lang="tr-TR" dirty="0"/>
              <a:t>-ı Hümayun yayınlamıştı. Ancak İslâm dünyasındaki mezhep ayrılıkları ve Orta Doğu’da kabilecilik duygusu hâlâ güçlü olduğundan bu çağrılar beklenilen etkiyi uyandırmamıştır.</a:t>
            </a:r>
          </a:p>
          <a:p>
            <a:endParaRPr lang="tr-TR" dirty="0"/>
          </a:p>
          <a:p>
            <a:endParaRPr lang="tr-TR" dirty="0"/>
          </a:p>
          <a:p>
            <a:endParaRPr lang="tr-TR" dirty="0"/>
          </a:p>
          <a:p>
            <a:endParaRPr lang="tr-TR" dirty="0"/>
          </a:p>
          <a:p>
            <a:endParaRPr lang="tr-TR" dirty="0"/>
          </a:p>
        </p:txBody>
      </p:sp>
    </p:spTree>
    <p:extLst>
      <p:ext uri="{BB962C8B-B14F-4D97-AF65-F5344CB8AC3E}">
        <p14:creationId xmlns:p14="http://schemas.microsoft.com/office/powerpoint/2010/main" val="1428084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Başlık 1"/>
          <p:cNvSpPr>
            <a:spLocks noGrp="1"/>
          </p:cNvSpPr>
          <p:nvPr>
            <p:ph type="title" idx="4294967295"/>
          </p:nvPr>
        </p:nvSpPr>
        <p:spPr>
          <a:xfrm>
            <a:off x="1774825" y="115888"/>
            <a:ext cx="8785225" cy="504825"/>
          </a:xfrm>
        </p:spPr>
        <p:txBody>
          <a:bodyPr anchor="t">
            <a:normAutofit fontScale="90000"/>
          </a:bodyPr>
          <a:lstStyle/>
          <a:p>
            <a:pPr eaLnBrk="1" hangingPunct="1"/>
            <a:r>
              <a:rPr lang="tr-TR" altLang="tr-TR" sz="3200" b="1" u="sng">
                <a:solidFill>
                  <a:schemeClr val="accent2"/>
                </a:solidFill>
              </a:rPr>
              <a:t>I. DÜNYA SAVAŞINDA ÖNEMLİ GELİŞMELER</a:t>
            </a:r>
          </a:p>
        </p:txBody>
      </p:sp>
      <p:sp>
        <p:nvSpPr>
          <p:cNvPr id="119810" name="İçerik Yer Tutucusu 2"/>
          <p:cNvSpPr>
            <a:spLocks noGrp="1"/>
          </p:cNvSpPr>
          <p:nvPr>
            <p:ph idx="4294967295"/>
          </p:nvPr>
        </p:nvSpPr>
        <p:spPr>
          <a:xfrm>
            <a:off x="692727" y="765175"/>
            <a:ext cx="9975273" cy="6092825"/>
          </a:xfrm>
        </p:spPr>
        <p:txBody>
          <a:bodyPr/>
          <a:lstStyle/>
          <a:p>
            <a:pPr eaLnBrk="1" hangingPunct="1">
              <a:buFont typeface="Wingdings" pitchFamily="2" charset="2"/>
              <a:buChar char="Ø"/>
            </a:pPr>
            <a:r>
              <a:rPr lang="tr-TR" altLang="tr-TR" dirty="0">
                <a:solidFill>
                  <a:srgbClr val="FFFF00"/>
                </a:solidFill>
              </a:rPr>
              <a:t> </a:t>
            </a:r>
            <a:r>
              <a:rPr lang="tr-TR" altLang="tr-TR" b="1" u="sng" dirty="0">
                <a:solidFill>
                  <a:srgbClr val="C00000"/>
                </a:solidFill>
              </a:rPr>
              <a:t>ABD’nin SAVAŞA GİRİŞİ (2 NİSAN 1917)</a:t>
            </a:r>
          </a:p>
          <a:p>
            <a:pPr eaLnBrk="1" hangingPunct="1">
              <a:buFontTx/>
              <a:buNone/>
            </a:pPr>
            <a:r>
              <a:rPr lang="tr-TR" altLang="tr-TR" b="1" u="sng" dirty="0"/>
              <a:t>GÖRÜNEN SEBEP: </a:t>
            </a:r>
            <a:r>
              <a:rPr lang="tr-TR" altLang="tr-TR" b="1" dirty="0"/>
              <a:t>ABD’nin İTİLAF devletlerine silah satması üzerine </a:t>
            </a:r>
            <a:r>
              <a:rPr lang="tr-TR" altLang="tr-TR" b="1" dirty="0" err="1"/>
              <a:t>ALMANYA’nın</a:t>
            </a:r>
            <a:r>
              <a:rPr lang="tr-TR" altLang="tr-TR" b="1" dirty="0"/>
              <a:t> ABD’nin yolcu gemilerini batırması.</a:t>
            </a:r>
          </a:p>
          <a:p>
            <a:pPr eaLnBrk="1" hangingPunct="1">
              <a:buFontTx/>
              <a:buNone/>
            </a:pPr>
            <a:r>
              <a:rPr lang="tr-TR" altLang="tr-TR" b="1" u="sng" dirty="0"/>
              <a:t>GERÇEK SEBEP</a:t>
            </a:r>
            <a:r>
              <a:rPr lang="tr-TR" altLang="tr-TR" b="1" dirty="0"/>
              <a:t>: ABD’nin güçlenmiş olması ve dünya politikasında </a:t>
            </a:r>
            <a:r>
              <a:rPr lang="tr-TR" altLang="tr-TR" b="1" dirty="0" err="1"/>
              <a:t>sözsahibi</a:t>
            </a:r>
            <a:r>
              <a:rPr lang="tr-TR" altLang="tr-TR" b="1" dirty="0"/>
              <a:t> olmak istemesi.</a:t>
            </a:r>
          </a:p>
          <a:p>
            <a:pPr eaLnBrk="1" hangingPunct="1">
              <a:buFontTx/>
              <a:buNone/>
            </a:pPr>
            <a:r>
              <a:rPr lang="tr-TR" altLang="tr-TR" b="1" u="sng" dirty="0" err="1"/>
              <a:t>NOT:</a:t>
            </a:r>
            <a:r>
              <a:rPr lang="tr-TR" altLang="tr-TR" b="1" dirty="0" err="1"/>
              <a:t>ABD’nin</a:t>
            </a:r>
            <a:r>
              <a:rPr lang="tr-TR" altLang="tr-TR" b="1" dirty="0"/>
              <a:t> 1.Dünya savaşına girmesi cephelerdeki üstünlüğün İTİLAF devletlerine geçmesine neden olmuştur.</a:t>
            </a:r>
          </a:p>
          <a:p>
            <a:pPr eaLnBrk="1" hangingPunct="1">
              <a:buFont typeface="Wingdings" pitchFamily="2" charset="2"/>
              <a:buChar char="Ø"/>
            </a:pPr>
            <a:r>
              <a:rPr lang="tr-TR" altLang="tr-TR" b="1" dirty="0"/>
              <a:t> </a:t>
            </a:r>
            <a:r>
              <a:rPr lang="tr-TR" altLang="tr-TR" b="1" u="sng" dirty="0" err="1">
                <a:solidFill>
                  <a:srgbClr val="C00000"/>
                </a:solidFill>
              </a:rPr>
              <a:t>YUNANİSTAN’ın</a:t>
            </a:r>
            <a:r>
              <a:rPr lang="tr-TR" altLang="tr-TR" b="1" u="sng" dirty="0">
                <a:solidFill>
                  <a:srgbClr val="C00000"/>
                </a:solidFill>
              </a:rPr>
              <a:t>  SAVAŞA GİRİŞİ ( EKİM 1917)</a:t>
            </a:r>
          </a:p>
          <a:p>
            <a:pPr eaLnBrk="1" hangingPunct="1">
              <a:buFontTx/>
              <a:buNone/>
            </a:pPr>
            <a:r>
              <a:rPr lang="tr-TR" altLang="tr-TR" b="1" u="sng" dirty="0" err="1"/>
              <a:t>NOT:</a:t>
            </a:r>
            <a:r>
              <a:rPr lang="tr-TR" altLang="tr-TR" b="1" dirty="0" err="1"/>
              <a:t>Yunanistan</a:t>
            </a:r>
            <a:r>
              <a:rPr lang="tr-TR" altLang="tr-TR" b="1" dirty="0"/>
              <a:t> 1.Dünya savaşına en son katılan devlet olmuştur.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İçerik Yer Tutucusu 2"/>
          <p:cNvSpPr>
            <a:spLocks noGrp="1"/>
          </p:cNvSpPr>
          <p:nvPr>
            <p:ph idx="4294967295"/>
          </p:nvPr>
        </p:nvSpPr>
        <p:spPr>
          <a:xfrm>
            <a:off x="492125" y="333375"/>
            <a:ext cx="11339513" cy="6524625"/>
          </a:xfrm>
        </p:spPr>
        <p:txBody>
          <a:bodyPr/>
          <a:lstStyle/>
          <a:p>
            <a:pPr algn="just" eaLnBrk="1" hangingPunct="1">
              <a:buFont typeface="Wingdings" pitchFamily="2" charset="2"/>
              <a:buChar char="q"/>
            </a:pPr>
            <a:r>
              <a:rPr lang="tr-TR" altLang="tr-TR" sz="2400" dirty="0"/>
              <a:t> </a:t>
            </a:r>
            <a:r>
              <a:rPr lang="tr-TR" altLang="tr-TR" sz="2400" u="sng" dirty="0"/>
              <a:t>İMZALANMA SEBEPLERİ</a:t>
            </a:r>
          </a:p>
          <a:p>
            <a:pPr algn="just" eaLnBrk="1" hangingPunct="1">
              <a:buFont typeface="Wingdings" pitchFamily="2" charset="2"/>
              <a:buChar char="ü"/>
            </a:pPr>
            <a:r>
              <a:rPr lang="tr-TR" altLang="tr-TR" sz="2400" dirty="0"/>
              <a:t> Savaş sonunda kendi aralarında anlaşmazlık çıkmasını engellemek(</a:t>
            </a:r>
            <a:r>
              <a:rPr lang="tr-TR" altLang="tr-TR" sz="2400" b="1" dirty="0"/>
              <a:t>İNGİLTERE – FRANSA – RUSYA – İTALYA</a:t>
            </a:r>
            <a:r>
              <a:rPr lang="tr-TR" altLang="tr-TR" sz="2400" dirty="0"/>
              <a:t>)</a:t>
            </a:r>
          </a:p>
          <a:p>
            <a:pPr algn="just" eaLnBrk="1" hangingPunct="1">
              <a:buFont typeface="Wingdings" pitchFamily="2" charset="2"/>
              <a:buChar char="ü"/>
            </a:pPr>
            <a:r>
              <a:rPr lang="tr-TR" altLang="tr-TR" sz="2400" dirty="0"/>
              <a:t> Savaştan çıkmayı düşünen </a:t>
            </a:r>
            <a:r>
              <a:rPr lang="tr-TR" altLang="tr-TR" sz="2400" u="sng" dirty="0"/>
              <a:t>Rusya</a:t>
            </a:r>
            <a:r>
              <a:rPr lang="tr-TR" altLang="tr-TR" sz="2400" dirty="0"/>
              <a:t>’nın savaşa devam etmesini sağlamak</a:t>
            </a:r>
          </a:p>
          <a:p>
            <a:pPr algn="just" eaLnBrk="1" hangingPunct="1">
              <a:buFont typeface="Wingdings" pitchFamily="2" charset="2"/>
              <a:buChar char="ü"/>
            </a:pPr>
            <a:r>
              <a:rPr lang="tr-TR" altLang="tr-TR" sz="2400" dirty="0"/>
              <a:t> </a:t>
            </a:r>
            <a:r>
              <a:rPr lang="tr-TR" altLang="tr-TR" sz="2400" u="sng" dirty="0"/>
              <a:t>İtalya</a:t>
            </a:r>
            <a:r>
              <a:rPr lang="tr-TR" altLang="tr-TR" sz="2400" dirty="0"/>
              <a:t>’nın kendi yanlarında savaşa girmesini sağlamak</a:t>
            </a:r>
          </a:p>
          <a:p>
            <a:pPr algn="just" eaLnBrk="1" hangingPunct="1">
              <a:buFont typeface="Wingdings" pitchFamily="2" charset="2"/>
              <a:buChar char="ü"/>
            </a:pPr>
            <a:r>
              <a:rPr lang="tr-TR" altLang="tr-TR" sz="2400" dirty="0"/>
              <a:t> Arapları ayaklandırarak Osmanlı devletini zor duruma düşürmek</a:t>
            </a:r>
          </a:p>
          <a:p>
            <a:pPr algn="just" eaLnBrk="1" hangingPunct="1">
              <a:buFont typeface="Wingdings" pitchFamily="2" charset="2"/>
              <a:buChar char="q"/>
            </a:pPr>
            <a:r>
              <a:rPr lang="tr-TR" altLang="tr-TR" sz="2400" b="1" u="sng" dirty="0"/>
              <a:t>ORTAYA ÇIKIŞI</a:t>
            </a:r>
            <a:r>
              <a:rPr lang="tr-TR" altLang="tr-TR" sz="2400" u="sng" dirty="0"/>
              <a:t>:</a:t>
            </a:r>
            <a:r>
              <a:rPr lang="tr-TR" altLang="tr-TR" sz="2400" dirty="0"/>
              <a:t>1917’de Rusya’da ihtilalin çıkması sonucu işbaşına geçen yeni yönetim(Bolşevikler-Komünistler) gizli antlaşmaları dünya kamuoyuna açıkladılar. </a:t>
            </a:r>
          </a:p>
          <a:p>
            <a:pPr algn="just" eaLnBrk="1" hangingPunct="1">
              <a:buFont typeface="Wingdings" pitchFamily="2" charset="2"/>
              <a:buChar char="q"/>
            </a:pPr>
            <a:r>
              <a:rPr lang="tr-TR" altLang="tr-TR" sz="2400" dirty="0"/>
              <a:t> </a:t>
            </a:r>
            <a:r>
              <a:rPr lang="tr-TR" altLang="tr-TR" sz="2400" b="1" u="sng" dirty="0"/>
              <a:t>TEPKİLER</a:t>
            </a:r>
          </a:p>
          <a:p>
            <a:pPr algn="just" eaLnBrk="1" hangingPunct="1">
              <a:buFont typeface="Wingdings" pitchFamily="2" charset="2"/>
              <a:buChar char="Ø"/>
            </a:pPr>
            <a:r>
              <a:rPr lang="tr-TR" altLang="tr-TR" sz="2200" dirty="0"/>
              <a:t>Gizli antlaşmalara en fazla tepki gösteren devletlerin başında dünya politikasında söz sahibi olmak isteyen ABD. olmuştur. Çünkü; gizli antlaşmaların uygulanması İNGİLTERE ve </a:t>
            </a:r>
            <a:r>
              <a:rPr lang="tr-TR" altLang="tr-TR" sz="2200" dirty="0" err="1"/>
              <a:t>FRANSA’nın</a:t>
            </a:r>
            <a:r>
              <a:rPr lang="tr-TR" altLang="tr-TR" sz="2200" dirty="0"/>
              <a:t> daha fazla güçlenmesine neden olacaktı.</a:t>
            </a:r>
          </a:p>
          <a:p>
            <a:pPr algn="just" eaLnBrk="1" hangingPunct="1">
              <a:buFont typeface="Wingdings" pitchFamily="2" charset="2"/>
              <a:buChar char="Ø"/>
            </a:pPr>
            <a:r>
              <a:rPr lang="tr-TR" altLang="tr-TR" sz="2200" dirty="0"/>
              <a:t> </a:t>
            </a:r>
            <a:r>
              <a:rPr lang="tr-TR" altLang="tr-TR" sz="2200" b="1" u="sng" dirty="0"/>
              <a:t>NOT:</a:t>
            </a:r>
            <a:r>
              <a:rPr lang="tr-TR" altLang="tr-TR" sz="2200" dirty="0"/>
              <a:t> Rusya’nın savaştan çekilmesi , Yunanistan’ın savaşa girmesi gizli antlaşmalarda değişikliğe neden olmuştur.</a:t>
            </a:r>
          </a:p>
        </p:txBody>
      </p:sp>
      <p:sp>
        <p:nvSpPr>
          <p:cNvPr id="120834" name="Text Box 3"/>
          <p:cNvSpPr>
            <a:spLocks noGrp="1" noChangeArrowheads="1"/>
          </p:cNvSpPr>
          <p:nvPr>
            <p:ph type="title" idx="4294967295"/>
          </p:nvPr>
        </p:nvSpPr>
        <p:spPr>
          <a:xfrm>
            <a:off x="1774825" y="0"/>
            <a:ext cx="8447088" cy="425450"/>
          </a:xfrm>
        </p:spPr>
        <p:txBody>
          <a:bodyPr anchor="t">
            <a:spAutoFit/>
          </a:bodyPr>
          <a:lstStyle/>
          <a:p>
            <a:pPr eaLnBrk="1" hangingPunct="1"/>
            <a:r>
              <a:rPr lang="tr-TR" altLang="tr-TR" sz="2400" b="1" u="sng">
                <a:solidFill>
                  <a:schemeClr val="accent2"/>
                </a:solidFill>
                <a:latin typeface="Trebuchet MS" pitchFamily="34" charset="0"/>
              </a:rPr>
              <a:t>G İ Z L İ    A N L A Ş M A L A 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p:cNvSpPr>
          <p:nvPr>
            <p:ph type="body" idx="1"/>
          </p:nvPr>
        </p:nvSpPr>
        <p:spPr>
          <a:xfrm>
            <a:off x="741363" y="357188"/>
            <a:ext cx="10612437" cy="5819775"/>
          </a:xfrm>
        </p:spPr>
        <p:txBody>
          <a:bodyPr/>
          <a:lstStyle/>
          <a:p>
            <a:pPr>
              <a:lnSpc>
                <a:spcPct val="80000"/>
              </a:lnSpc>
            </a:pPr>
            <a:r>
              <a:rPr lang="tr-TR" b="1">
                <a:solidFill>
                  <a:srgbClr val="D82331"/>
                </a:solidFill>
              </a:rPr>
              <a:t>SAVAŞ SIRASINDA İMZALAN GİZLİ ANTLAŞMALAR</a:t>
            </a:r>
          </a:p>
          <a:p>
            <a:pPr>
              <a:lnSpc>
                <a:spcPct val="80000"/>
              </a:lnSpc>
            </a:pPr>
            <a:r>
              <a:rPr lang="tr-TR" sz="2400" b="1">
                <a:solidFill>
                  <a:srgbClr val="D82331"/>
                </a:solidFill>
              </a:rPr>
              <a:t>İstanbul (Boğazlar) Antlaşması:</a:t>
            </a:r>
            <a:r>
              <a:rPr lang="tr-TR" sz="2400" b="1"/>
              <a:t> (</a:t>
            </a:r>
            <a:r>
              <a:rPr lang="tr-TR" sz="2400" b="1">
                <a:solidFill>
                  <a:schemeClr val="hlink"/>
                </a:solidFill>
              </a:rPr>
              <a:t>18 Mart-10 Nisan 1915</a:t>
            </a:r>
            <a:r>
              <a:rPr lang="tr-TR" sz="2400" b="1"/>
              <a:t>)</a:t>
            </a:r>
          </a:p>
          <a:p>
            <a:pPr algn="just">
              <a:lnSpc>
                <a:spcPct val="80000"/>
              </a:lnSpc>
            </a:pPr>
            <a:r>
              <a:rPr lang="tr-TR" sz="2400" b="1"/>
              <a:t>İngitere-Fransa-Rusya arasında imzalandı.</a:t>
            </a:r>
          </a:p>
          <a:p>
            <a:pPr algn="just">
              <a:lnSpc>
                <a:spcPct val="80000"/>
              </a:lnSpc>
            </a:pPr>
            <a:r>
              <a:rPr lang="tr-TR" sz="2400" b="1"/>
              <a:t>Boğazlar, Midye-Enez çizgisine kadar Trakya, </a:t>
            </a:r>
          </a:p>
          <a:p>
            <a:pPr algn="just">
              <a:lnSpc>
                <a:spcPct val="80000"/>
              </a:lnSpc>
            </a:pPr>
            <a:r>
              <a:rPr lang="tr-TR" sz="2400" b="1"/>
              <a:t>Gelibolu Yarımadası, Kocaeli Yarımadası,</a:t>
            </a:r>
          </a:p>
          <a:p>
            <a:pPr algn="just">
              <a:lnSpc>
                <a:spcPct val="80000"/>
              </a:lnSpc>
            </a:pPr>
            <a:r>
              <a:rPr lang="tr-TR" sz="2400" b="1"/>
              <a:t>İmroz ve Bozcaada </a:t>
            </a:r>
            <a:r>
              <a:rPr lang="tr-TR" sz="2400" b="1">
                <a:solidFill>
                  <a:srgbClr val="202C54"/>
                </a:solidFill>
              </a:rPr>
              <a:t>Rusya’ya bırakılacaktı.</a:t>
            </a:r>
          </a:p>
          <a:p>
            <a:pPr algn="just">
              <a:lnSpc>
                <a:spcPct val="80000"/>
              </a:lnSpc>
            </a:pPr>
            <a:endParaRPr lang="tr-TR" sz="2400" b="1">
              <a:solidFill>
                <a:srgbClr val="202C54"/>
              </a:solidFill>
            </a:endParaRPr>
          </a:p>
          <a:p>
            <a:pPr algn="just">
              <a:lnSpc>
                <a:spcPct val="80000"/>
              </a:lnSpc>
            </a:pPr>
            <a:r>
              <a:rPr lang="tr-TR" sz="2400" b="1">
                <a:solidFill>
                  <a:srgbClr val="D82331"/>
                </a:solidFill>
              </a:rPr>
              <a:t>Londra Antlaşması:</a:t>
            </a:r>
            <a:r>
              <a:rPr lang="tr-TR" sz="2400" b="1"/>
              <a:t> (</a:t>
            </a:r>
            <a:r>
              <a:rPr lang="tr-TR" sz="2400" b="1">
                <a:solidFill>
                  <a:srgbClr val="202C54"/>
                </a:solidFill>
              </a:rPr>
              <a:t>26 Nisan 1915</a:t>
            </a:r>
            <a:r>
              <a:rPr lang="tr-TR" sz="2400" b="1"/>
              <a:t>)</a:t>
            </a:r>
          </a:p>
          <a:p>
            <a:pPr algn="just">
              <a:lnSpc>
                <a:spcPct val="80000"/>
              </a:lnSpc>
            </a:pPr>
            <a:r>
              <a:rPr lang="tr-TR" sz="2400" b="1"/>
              <a:t>İngilitere- Fransa-Rusya </a:t>
            </a:r>
            <a:r>
              <a:rPr lang="tr-TR" sz="2400" b="1">
                <a:solidFill>
                  <a:srgbClr val="D82331"/>
                </a:solidFill>
              </a:rPr>
              <a:t>İtalya’yı</a:t>
            </a:r>
            <a:r>
              <a:rPr lang="tr-TR" sz="2400" b="1"/>
              <a:t> kendi yanlarına çekebilmek amacıyla imzalandı. </a:t>
            </a:r>
          </a:p>
          <a:p>
            <a:pPr algn="just">
              <a:lnSpc>
                <a:spcPct val="80000"/>
              </a:lnSpc>
            </a:pPr>
            <a:r>
              <a:rPr lang="tr-TR" sz="2400" b="1"/>
              <a:t>Anlaşma Devletleri, Arnavutluk coğrafyasında ve Akdeniz’de İtalyanlara tanınacak bazı ayrıcalıklar yanında, </a:t>
            </a:r>
          </a:p>
          <a:p>
            <a:pPr algn="just">
              <a:lnSpc>
                <a:spcPct val="80000"/>
              </a:lnSpc>
            </a:pPr>
            <a:r>
              <a:rPr lang="tr-TR" sz="2400" b="1"/>
              <a:t>Rodos ve On İki adalarla, Bingazi ve Derne bölgelerinin savaştan sonra da İtalyanlarda kalmasını kabul ediyorlar.</a:t>
            </a:r>
          </a:p>
          <a:p>
            <a:pPr algn="just">
              <a:lnSpc>
                <a:spcPct val="80000"/>
              </a:lnSpc>
            </a:pPr>
            <a:r>
              <a:rPr lang="tr-TR" sz="2400" b="1"/>
              <a:t>Ayrıca Savaştan sonra </a:t>
            </a:r>
            <a:r>
              <a:rPr lang="tr-TR" sz="2400" b="1">
                <a:solidFill>
                  <a:srgbClr val="D82331"/>
                </a:solidFill>
              </a:rPr>
              <a:t>Antalya</a:t>
            </a:r>
            <a:r>
              <a:rPr lang="tr-TR" sz="2400" b="1"/>
              <a:t> ve çevresi İtalya’ya vereceklerdi.</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p:cNvSpPr>
          <p:nvPr>
            <p:ph type="body" idx="1"/>
          </p:nvPr>
        </p:nvSpPr>
        <p:spPr>
          <a:xfrm>
            <a:off x="936625" y="217488"/>
            <a:ext cx="10417175" cy="6334125"/>
          </a:xfrm>
        </p:spPr>
        <p:txBody>
          <a:bodyPr/>
          <a:lstStyle/>
          <a:p>
            <a:pPr algn="just">
              <a:lnSpc>
                <a:spcPct val="80000"/>
              </a:lnSpc>
            </a:pPr>
            <a:r>
              <a:rPr lang="tr-TR" b="1" dirty="0" err="1">
                <a:solidFill>
                  <a:srgbClr val="D82331"/>
                </a:solidFill>
              </a:rPr>
              <a:t>Sykes-Picot</a:t>
            </a:r>
            <a:r>
              <a:rPr lang="tr-TR" b="1" dirty="0">
                <a:solidFill>
                  <a:srgbClr val="D82331"/>
                </a:solidFill>
              </a:rPr>
              <a:t> Antlaşması:</a:t>
            </a:r>
            <a:r>
              <a:rPr lang="tr-TR" b="1" dirty="0"/>
              <a:t> (</a:t>
            </a:r>
            <a:r>
              <a:rPr lang="tr-TR" b="1" dirty="0">
                <a:solidFill>
                  <a:srgbClr val="202C54"/>
                </a:solidFill>
              </a:rPr>
              <a:t>26 Nisan 1916</a:t>
            </a:r>
            <a:r>
              <a:rPr lang="tr-TR" b="1" dirty="0"/>
              <a:t>)</a:t>
            </a:r>
          </a:p>
          <a:p>
            <a:pPr algn="just">
              <a:lnSpc>
                <a:spcPct val="80000"/>
              </a:lnSpc>
            </a:pPr>
            <a:r>
              <a:rPr lang="tr-TR" b="1" dirty="0" err="1">
                <a:solidFill>
                  <a:srgbClr val="A64B52"/>
                </a:solidFill>
              </a:rPr>
              <a:t>İngitere</a:t>
            </a:r>
            <a:r>
              <a:rPr lang="tr-TR" b="1" dirty="0">
                <a:solidFill>
                  <a:srgbClr val="A64B52"/>
                </a:solidFill>
              </a:rPr>
              <a:t>-Fransa-Rusya</a:t>
            </a:r>
            <a:r>
              <a:rPr lang="tr-TR" b="1" dirty="0"/>
              <a:t> arasında imzalandı.</a:t>
            </a:r>
          </a:p>
          <a:p>
            <a:pPr algn="just">
              <a:lnSpc>
                <a:spcPct val="80000"/>
              </a:lnSpc>
            </a:pPr>
            <a:r>
              <a:rPr lang="tr-TR" b="1" dirty="0">
                <a:solidFill>
                  <a:srgbClr val="202C54"/>
                </a:solidFill>
              </a:rPr>
              <a:t>Rusya’ya</a:t>
            </a:r>
            <a:r>
              <a:rPr lang="tr-TR" b="1" dirty="0"/>
              <a:t>: İstanbul Antlaşması’nda verilmesi öngörüler yerler yanında; </a:t>
            </a:r>
          </a:p>
          <a:p>
            <a:pPr algn="just">
              <a:lnSpc>
                <a:spcPct val="80000"/>
              </a:lnSpc>
            </a:pPr>
            <a:r>
              <a:rPr lang="tr-TR" b="1" dirty="0"/>
              <a:t>Diyarbakır, Van, Erzurum, Bitlis, Sivas Harput vilayetleri veriliyor.</a:t>
            </a:r>
          </a:p>
          <a:p>
            <a:pPr algn="just">
              <a:lnSpc>
                <a:spcPct val="80000"/>
              </a:lnSpc>
            </a:pPr>
            <a:r>
              <a:rPr lang="tr-TR" b="1" dirty="0">
                <a:solidFill>
                  <a:srgbClr val="202C54"/>
                </a:solidFill>
              </a:rPr>
              <a:t>Fransa’ya:</a:t>
            </a:r>
            <a:r>
              <a:rPr lang="tr-TR" b="1" dirty="0"/>
              <a:t> Adana, Beyrut vilayetlerinin tamamı ile Lübnan veriliyor,</a:t>
            </a:r>
          </a:p>
          <a:p>
            <a:pPr algn="just">
              <a:lnSpc>
                <a:spcPct val="80000"/>
              </a:lnSpc>
            </a:pPr>
            <a:r>
              <a:rPr lang="tr-TR" b="1" dirty="0">
                <a:solidFill>
                  <a:srgbClr val="202C54"/>
                </a:solidFill>
              </a:rPr>
              <a:t>İngiltere:</a:t>
            </a:r>
            <a:r>
              <a:rPr lang="tr-TR" b="1" dirty="0"/>
              <a:t> Bağdat ve Basra vilayetlerini alacaktı.</a:t>
            </a:r>
          </a:p>
          <a:p>
            <a:pPr algn="just">
              <a:lnSpc>
                <a:spcPct val="80000"/>
              </a:lnSpc>
            </a:pPr>
            <a:r>
              <a:rPr lang="tr-TR" b="1" dirty="0">
                <a:solidFill>
                  <a:srgbClr val="D82331"/>
                </a:solidFill>
              </a:rPr>
              <a:t>St. Jean de </a:t>
            </a:r>
            <a:r>
              <a:rPr lang="tr-TR" b="1" dirty="0" err="1">
                <a:solidFill>
                  <a:srgbClr val="D82331"/>
                </a:solidFill>
              </a:rPr>
              <a:t>Maurienne</a:t>
            </a:r>
            <a:r>
              <a:rPr lang="tr-TR" b="1" dirty="0">
                <a:solidFill>
                  <a:srgbClr val="D82331"/>
                </a:solidFill>
              </a:rPr>
              <a:t> Antlaşması:</a:t>
            </a:r>
            <a:r>
              <a:rPr lang="tr-TR" b="1" dirty="0"/>
              <a:t> (</a:t>
            </a:r>
            <a:r>
              <a:rPr lang="tr-TR" b="1" dirty="0">
                <a:solidFill>
                  <a:srgbClr val="202C54"/>
                </a:solidFill>
              </a:rPr>
              <a:t>17 Nisan 1917</a:t>
            </a:r>
            <a:r>
              <a:rPr lang="tr-TR" b="1" dirty="0"/>
              <a:t>)</a:t>
            </a:r>
          </a:p>
          <a:p>
            <a:pPr algn="just">
              <a:lnSpc>
                <a:spcPct val="80000"/>
              </a:lnSpc>
            </a:pPr>
            <a:r>
              <a:rPr lang="tr-TR" b="1" dirty="0" err="1"/>
              <a:t>Sykes-Picot</a:t>
            </a:r>
            <a:r>
              <a:rPr lang="tr-TR" b="1" dirty="0"/>
              <a:t> antlaşmasını öğrenen </a:t>
            </a:r>
            <a:r>
              <a:rPr lang="tr-TR" b="1" dirty="0">
                <a:solidFill>
                  <a:srgbClr val="202C54"/>
                </a:solidFill>
              </a:rPr>
              <a:t>İtalya’nın</a:t>
            </a:r>
            <a:r>
              <a:rPr lang="tr-TR" b="1" dirty="0"/>
              <a:t> tepkisi üzerine: </a:t>
            </a:r>
          </a:p>
          <a:p>
            <a:pPr algn="just">
              <a:lnSpc>
                <a:spcPct val="80000"/>
              </a:lnSpc>
            </a:pPr>
            <a:r>
              <a:rPr lang="tr-TR" b="1" dirty="0"/>
              <a:t>Konya vilayetinin bir kısmı, Menteşe Sancağı (Muğla), İzmir ve Kuzeyi İtalya’ya veriliyor.</a:t>
            </a:r>
          </a:p>
          <a:p>
            <a:pPr algn="just">
              <a:lnSpc>
                <a:spcPct val="80000"/>
              </a:lnSpc>
            </a:pPr>
            <a:r>
              <a:rPr lang="tr-TR" b="1" dirty="0" err="1">
                <a:solidFill>
                  <a:srgbClr val="D82331"/>
                </a:solidFill>
              </a:rPr>
              <a:t>Balfour</a:t>
            </a:r>
            <a:r>
              <a:rPr lang="tr-TR" b="1" dirty="0">
                <a:solidFill>
                  <a:srgbClr val="D82331"/>
                </a:solidFill>
              </a:rPr>
              <a:t> </a:t>
            </a:r>
            <a:r>
              <a:rPr lang="tr-TR" b="1" dirty="0" err="1">
                <a:solidFill>
                  <a:srgbClr val="D82331"/>
                </a:solidFill>
              </a:rPr>
              <a:t>Deklerasyonu</a:t>
            </a:r>
            <a:r>
              <a:rPr lang="tr-TR" b="1" dirty="0">
                <a:solidFill>
                  <a:srgbClr val="D82331"/>
                </a:solidFill>
              </a:rPr>
              <a:t>: </a:t>
            </a:r>
          </a:p>
          <a:p>
            <a:pPr algn="just">
              <a:lnSpc>
                <a:spcPct val="80000"/>
              </a:lnSpc>
            </a:pPr>
            <a:r>
              <a:rPr lang="tr-TR" b="1" dirty="0"/>
              <a:t>Filistin’de bir Yahudi Devleti’nin kurulmasını öngören İngiliz Dışişleri Bakanı </a:t>
            </a:r>
            <a:r>
              <a:rPr lang="tr-TR" b="1" dirty="0" err="1"/>
              <a:t>Balfour’un</a:t>
            </a:r>
            <a:r>
              <a:rPr lang="tr-TR" b="1" dirty="0"/>
              <a:t> yayınladığı bildiridir.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33"/>
          <p:cNvSpPr>
            <a:spLocks noChangeArrowheads="1"/>
          </p:cNvSpPr>
          <p:nvPr/>
        </p:nvSpPr>
        <p:spPr bwMode="auto">
          <a:xfrm>
            <a:off x="352425" y="623888"/>
            <a:ext cx="11703050" cy="5411787"/>
          </a:xfrm>
          <a:prstGeom prst="rect">
            <a:avLst/>
          </a:prstGeom>
          <a:solidFill>
            <a:srgbClr val="333333"/>
          </a:solidFill>
          <a:ln w="9525">
            <a:solidFill>
              <a:schemeClr val="tx1"/>
            </a:solidFill>
            <a:miter lim="800000"/>
            <a:headEnd/>
            <a:tailEnd/>
          </a:ln>
        </p:spPr>
        <p:txBody>
          <a:bodyPr wrap="none" anchor="ctr"/>
          <a:lstStyle/>
          <a:p>
            <a:endParaRPr lang="tr-TR" altLang="tr-TR" sz="2000" b="1">
              <a:latin typeface="Lucida Console" pitchFamily="49" charset="0"/>
            </a:endParaRPr>
          </a:p>
        </p:txBody>
      </p:sp>
      <p:sp>
        <p:nvSpPr>
          <p:cNvPr id="123906" name="Text Box 30"/>
          <p:cNvSpPr txBox="1">
            <a:spLocks noChangeArrowheads="1"/>
          </p:cNvSpPr>
          <p:nvPr/>
        </p:nvSpPr>
        <p:spPr bwMode="auto">
          <a:xfrm>
            <a:off x="2767013" y="44450"/>
            <a:ext cx="6400800" cy="579438"/>
          </a:xfrm>
          <a:prstGeom prst="rect">
            <a:avLst/>
          </a:prstGeom>
          <a:noFill/>
          <a:ln w="9525">
            <a:noFill/>
            <a:miter lim="800000"/>
            <a:headEnd/>
            <a:tailEnd/>
          </a:ln>
        </p:spPr>
        <p:txBody>
          <a:bodyPr>
            <a:spAutoFit/>
          </a:bodyPr>
          <a:lstStyle/>
          <a:p>
            <a:pPr algn="ctr"/>
            <a:r>
              <a:rPr lang="tr-TR" altLang="tr-TR" sz="3200" b="1">
                <a:solidFill>
                  <a:schemeClr val="hlink"/>
                </a:solidFill>
              </a:rPr>
              <a:t>WİLSON  İLKELERİ</a:t>
            </a:r>
            <a:r>
              <a:rPr lang="tr-TR" altLang="tr-TR" sz="2800" b="1">
                <a:solidFill>
                  <a:schemeClr val="hlink"/>
                </a:solidFill>
              </a:rPr>
              <a:t>  </a:t>
            </a:r>
            <a:r>
              <a:rPr lang="tr-TR" altLang="tr-TR" sz="2400" b="1">
                <a:solidFill>
                  <a:schemeClr val="hlink"/>
                </a:solidFill>
              </a:rPr>
              <a:t>(8 OCAK 1918)</a:t>
            </a:r>
          </a:p>
        </p:txBody>
      </p:sp>
      <p:sp>
        <p:nvSpPr>
          <p:cNvPr id="123907" name="Text Box 31"/>
          <p:cNvSpPr txBox="1">
            <a:spLocks noChangeArrowheads="1"/>
          </p:cNvSpPr>
          <p:nvPr/>
        </p:nvSpPr>
        <p:spPr bwMode="auto">
          <a:xfrm>
            <a:off x="581025" y="1343025"/>
            <a:ext cx="9029700" cy="5078413"/>
          </a:xfrm>
          <a:prstGeom prst="rect">
            <a:avLst/>
          </a:prstGeom>
          <a:noFill/>
          <a:ln w="9525">
            <a:noFill/>
            <a:miter lim="800000"/>
            <a:headEnd/>
            <a:tailEnd/>
          </a:ln>
        </p:spPr>
        <p:txBody>
          <a:bodyPr>
            <a:spAutoFit/>
          </a:bodyPr>
          <a:lstStyle/>
          <a:p>
            <a:r>
              <a:rPr lang="tr-TR" altLang="tr-TR" b="1">
                <a:solidFill>
                  <a:srgbClr val="FF00FF"/>
                </a:solidFill>
              </a:rPr>
              <a:t>1.</a:t>
            </a:r>
            <a:r>
              <a:rPr lang="tr-TR" altLang="tr-TR" b="1">
                <a:solidFill>
                  <a:schemeClr val="bg1"/>
                </a:solidFill>
              </a:rPr>
              <a:t>Galip devletler mağlup devletlerden toprak ve savaş tazminatı almayacak.</a:t>
            </a:r>
          </a:p>
          <a:p>
            <a:r>
              <a:rPr lang="tr-TR" altLang="tr-TR" b="1">
                <a:solidFill>
                  <a:srgbClr val="FF00FF"/>
                </a:solidFill>
              </a:rPr>
              <a:t>2. </a:t>
            </a:r>
            <a:r>
              <a:rPr lang="tr-TR" altLang="tr-TR" b="1">
                <a:solidFill>
                  <a:schemeClr val="bg1"/>
                </a:solidFill>
              </a:rPr>
              <a:t>Devletler arası</a:t>
            </a:r>
            <a:r>
              <a:rPr lang="tr-TR" altLang="tr-TR" b="1">
                <a:solidFill>
                  <a:srgbClr val="FF00FF"/>
                </a:solidFill>
              </a:rPr>
              <a:t> </a:t>
            </a:r>
            <a:r>
              <a:rPr lang="tr-TR" altLang="tr-TR" b="1">
                <a:solidFill>
                  <a:schemeClr val="bg1"/>
                </a:solidFill>
              </a:rPr>
              <a:t>gizli anlaşmalar yapılmayacak, </a:t>
            </a:r>
          </a:p>
          <a:p>
            <a:r>
              <a:rPr lang="tr-TR" altLang="tr-TR" b="1">
                <a:solidFill>
                  <a:srgbClr val="FF00FF"/>
                </a:solidFill>
              </a:rPr>
              <a:t>3.</a:t>
            </a:r>
            <a:r>
              <a:rPr lang="tr-TR" altLang="tr-TR" b="1">
                <a:solidFill>
                  <a:schemeClr val="bg1"/>
                </a:solidFill>
              </a:rPr>
              <a:t>Devletler arası sorunları çözebilmek amacıyla MİLLETLER CEMİYETİ kurulacak.</a:t>
            </a:r>
          </a:p>
          <a:p>
            <a:r>
              <a:rPr lang="tr-TR" altLang="tr-TR" b="1">
                <a:solidFill>
                  <a:srgbClr val="FF00FF"/>
                </a:solidFill>
              </a:rPr>
              <a:t>4.</a:t>
            </a:r>
            <a:r>
              <a:rPr lang="tr-TR" altLang="tr-TR" b="1">
                <a:solidFill>
                  <a:schemeClr val="bg1"/>
                </a:solidFill>
              </a:rPr>
              <a:t>Devletler arası ekonomik engeller kaldırılacak.</a:t>
            </a:r>
          </a:p>
          <a:p>
            <a:r>
              <a:rPr lang="tr-TR" altLang="tr-TR" b="1">
                <a:solidFill>
                  <a:srgbClr val="FF00FF"/>
                </a:solidFill>
              </a:rPr>
              <a:t>5.</a:t>
            </a:r>
            <a:r>
              <a:rPr lang="tr-TR" altLang="tr-TR" b="1">
                <a:solidFill>
                  <a:schemeClr val="bg1"/>
                </a:solidFill>
              </a:rPr>
              <a:t>Fransa Alsas Loren bölgesini alacak.</a:t>
            </a:r>
            <a:endParaRPr lang="tr-TR" altLang="tr-TR" b="1" i="1">
              <a:solidFill>
                <a:schemeClr val="bg1"/>
              </a:solidFill>
            </a:endParaRPr>
          </a:p>
          <a:p>
            <a:r>
              <a:rPr lang="tr-TR" altLang="tr-TR" b="1">
                <a:solidFill>
                  <a:srgbClr val="FF00FF"/>
                </a:solidFill>
              </a:rPr>
              <a:t>6.</a:t>
            </a:r>
            <a:r>
              <a:rPr lang="tr-TR" altLang="tr-TR" b="1">
                <a:solidFill>
                  <a:schemeClr val="bg1"/>
                </a:solidFill>
              </a:rPr>
              <a:t>Rusya’ya kaybettiği yerler geriye verilecek</a:t>
            </a:r>
          </a:p>
          <a:p>
            <a:r>
              <a:rPr lang="tr-TR" altLang="tr-TR" b="1">
                <a:solidFill>
                  <a:srgbClr val="FF00FF"/>
                </a:solidFill>
              </a:rPr>
              <a:t>7</a:t>
            </a:r>
            <a:r>
              <a:rPr lang="tr-TR" altLang="tr-TR" b="1">
                <a:solidFill>
                  <a:schemeClr val="bg1"/>
                </a:solidFill>
              </a:rPr>
              <a:t>- Sömürgecilik yapılmayacak.</a:t>
            </a:r>
          </a:p>
          <a:p>
            <a:r>
              <a:rPr lang="tr-TR" altLang="tr-TR" b="1" u="sng">
                <a:solidFill>
                  <a:srgbClr val="FF00FF"/>
                </a:solidFill>
              </a:rPr>
              <a:t>12. MADDE: Osmanlı İmparatorluğunun Türk olan kesiminin egemenliği sağlanmalı, Türk hakimiyetinde olan diğer uluslara da kendi geleceklerini temin hakkı verilmeli. Boğazların bütün ulusların ticaret gemilerine açık olmalı, güvenliği sağlanmalı.</a:t>
            </a:r>
          </a:p>
          <a:p>
            <a:r>
              <a:rPr lang="tr-TR" altLang="tr-TR" b="1" u="sng">
                <a:solidFill>
                  <a:srgbClr val="FF00FF"/>
                </a:solidFill>
              </a:rPr>
              <a:t>YORUM</a:t>
            </a:r>
            <a:r>
              <a:rPr lang="tr-TR" altLang="tr-TR" b="1">
                <a:solidFill>
                  <a:srgbClr val="FF5050"/>
                </a:solidFill>
              </a:rPr>
              <a:t>:</a:t>
            </a:r>
            <a:r>
              <a:rPr lang="tr-TR" altLang="tr-TR" b="1">
                <a:solidFill>
                  <a:srgbClr val="002060"/>
                </a:solidFill>
              </a:rPr>
              <a:t> </a:t>
            </a:r>
            <a:r>
              <a:rPr lang="tr-TR" altLang="tr-TR" b="1">
                <a:solidFill>
                  <a:schemeClr val="bg1"/>
                </a:solidFill>
              </a:rPr>
              <a:t>12.madde Osmanlı devletinin yıkılmasına yol açtığı gibi Anadolu’da  bağımsız bir TÜRK devletinin kurulmasına da zemin oluşturmuştur.</a:t>
            </a:r>
          </a:p>
          <a:p>
            <a:r>
              <a:rPr lang="tr-TR" altLang="tr-TR" b="1" u="sng">
                <a:solidFill>
                  <a:srgbClr val="FF00FF"/>
                </a:solidFill>
              </a:rPr>
              <a:t>YORUM</a:t>
            </a:r>
            <a:r>
              <a:rPr lang="tr-TR" altLang="tr-TR" b="1">
                <a:solidFill>
                  <a:srgbClr val="FF00FF"/>
                </a:solidFill>
              </a:rPr>
              <a:t>: </a:t>
            </a:r>
            <a:r>
              <a:rPr lang="tr-TR" altLang="tr-TR" b="1">
                <a:solidFill>
                  <a:schemeClr val="bg1"/>
                </a:solidFill>
              </a:rPr>
              <a:t>İngiltere ve Fransa WİLSON ilkelerinden hiç memmun kalmamışlardır. Ancak  ABD’ye ihtiyaçları olduğu için ses çıkartmamışlar ve  savaş sonrasında istedikleri şekilde değiştirebileceklerini düşünmüşlerdir.</a:t>
            </a:r>
          </a:p>
          <a:p>
            <a:endParaRPr lang="tr-TR" altLang="tr-TR" b="1">
              <a:solidFill>
                <a:schemeClr val="bg1"/>
              </a:solidFill>
            </a:endParaRPr>
          </a:p>
          <a:p>
            <a:endParaRPr lang="tr-TR" altLang="tr-TR" b="1">
              <a:solidFill>
                <a:srgbClr val="FF5050"/>
              </a:solidFill>
            </a:endParaRPr>
          </a:p>
        </p:txBody>
      </p:sp>
      <p:sp>
        <p:nvSpPr>
          <p:cNvPr id="123908" name="Text Box 32"/>
          <p:cNvSpPr txBox="1">
            <a:spLocks noChangeArrowheads="1"/>
          </p:cNvSpPr>
          <p:nvPr/>
        </p:nvSpPr>
        <p:spPr bwMode="auto">
          <a:xfrm>
            <a:off x="839788" y="660400"/>
            <a:ext cx="8570912" cy="646113"/>
          </a:xfrm>
          <a:prstGeom prst="rect">
            <a:avLst/>
          </a:prstGeom>
          <a:noFill/>
          <a:ln w="9525">
            <a:noFill/>
            <a:miter lim="800000"/>
            <a:headEnd/>
            <a:tailEnd/>
          </a:ln>
        </p:spPr>
        <p:txBody>
          <a:bodyPr>
            <a:spAutoFit/>
          </a:bodyPr>
          <a:lstStyle/>
          <a:p>
            <a:r>
              <a:rPr lang="tr-TR" altLang="tr-TR" b="1">
                <a:solidFill>
                  <a:srgbClr val="FFFF00"/>
                </a:solidFill>
                <a:latin typeface="Trebuchet MS" pitchFamily="34" charset="0"/>
              </a:rPr>
              <a:t>AMAÇ: Savaş sonrası kurulacak yeni dünya düzenin Amerikan dış siyasetine ve Amerikan ekonomisine hizmet edecek şekilde oluşturulması.</a:t>
            </a:r>
            <a:r>
              <a:rPr lang="tr-TR" altLang="tr-TR" b="1">
                <a:solidFill>
                  <a:srgbClr val="002060"/>
                </a:solidFill>
                <a:latin typeface="Trebuchet MS" pitchFamily="34" charset="0"/>
              </a:rPr>
              <a:t> </a:t>
            </a:r>
          </a:p>
        </p:txBody>
      </p:sp>
      <p:pic>
        <p:nvPicPr>
          <p:cNvPr id="123909" name="Picture 7" descr="Woodrow Wilson">
            <a:hlinkClick r:id="rId2" tooltip="Woodrow Wilson"/>
          </p:cNvPr>
          <p:cNvPicPr>
            <a:picLocks noChangeAspect="1" noChangeArrowheads="1"/>
          </p:cNvPicPr>
          <p:nvPr/>
        </p:nvPicPr>
        <p:blipFill>
          <a:blip r:embed="rId3"/>
          <a:srcRect/>
          <a:stretch>
            <a:fillRect/>
          </a:stretch>
        </p:blipFill>
        <p:spPr bwMode="auto">
          <a:xfrm>
            <a:off x="9810750" y="1125538"/>
            <a:ext cx="1500188" cy="200025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Başlık 1"/>
          <p:cNvSpPr>
            <a:spLocks noGrp="1"/>
          </p:cNvSpPr>
          <p:nvPr>
            <p:ph type="title" idx="4294967295"/>
          </p:nvPr>
        </p:nvSpPr>
        <p:spPr>
          <a:xfrm>
            <a:off x="1819275" y="385763"/>
            <a:ext cx="8229600" cy="576263"/>
          </a:xfrm>
        </p:spPr>
        <p:txBody>
          <a:bodyPr rtlCol="0" anchor="t">
            <a:normAutofit fontScale="90000"/>
          </a:bodyPr>
          <a:lstStyle/>
          <a:p>
            <a:pPr algn="ctr" eaLnBrk="1" fontAlgn="auto" hangingPunct="1">
              <a:spcAft>
                <a:spcPts val="0"/>
              </a:spcAft>
              <a:defRPr/>
            </a:pPr>
            <a:r>
              <a:rPr lang="tr-TR" altLang="tr-TR"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SAVAŞIN BİTİŞİ</a:t>
            </a:r>
          </a:p>
        </p:txBody>
      </p:sp>
      <p:sp>
        <p:nvSpPr>
          <p:cNvPr id="124930" name="İçerik Yer Tutucusu 2"/>
          <p:cNvSpPr>
            <a:spLocks noGrp="1"/>
          </p:cNvSpPr>
          <p:nvPr>
            <p:ph idx="4294967295"/>
          </p:nvPr>
        </p:nvSpPr>
        <p:spPr>
          <a:xfrm>
            <a:off x="160338" y="1143000"/>
            <a:ext cx="11610975" cy="5670550"/>
          </a:xfrm>
        </p:spPr>
        <p:txBody>
          <a:bodyPr/>
          <a:lstStyle/>
          <a:p>
            <a:pPr algn="just" eaLnBrk="1" hangingPunct="1">
              <a:buFont typeface="Wingdings" pitchFamily="2" charset="2"/>
              <a:buChar char="Ø"/>
            </a:pPr>
            <a:r>
              <a:rPr lang="tr-TR" altLang="tr-TR" sz="2400" dirty="0"/>
              <a:t> Müttefik devletler tarafında savaştan ilk çekilen devlet </a:t>
            </a:r>
            <a:r>
              <a:rPr lang="tr-TR" altLang="tr-TR" sz="2400" b="1" u="sng" dirty="0"/>
              <a:t>BULGARİSTAN</a:t>
            </a:r>
            <a:r>
              <a:rPr lang="tr-TR" altLang="tr-TR" sz="2400" b="1" dirty="0"/>
              <a:t> </a:t>
            </a:r>
            <a:r>
              <a:rPr lang="tr-TR" altLang="tr-TR" sz="2400" dirty="0"/>
              <a:t>olmuştur. Bulgarların savaştan çekilmesi Osmanlı devleti ile Almanya arasındaki irtibatın kopmasına </a:t>
            </a:r>
            <a:r>
              <a:rPr lang="tr-TR" altLang="tr-TR" sz="2400" dirty="0" err="1"/>
              <a:t>yolaçmış</a:t>
            </a:r>
            <a:r>
              <a:rPr lang="tr-TR" altLang="tr-TR" sz="2400" dirty="0"/>
              <a:t> ve zor durumda kalan </a:t>
            </a:r>
            <a:r>
              <a:rPr lang="tr-TR" altLang="tr-TR" sz="2400" b="1" u="sng" dirty="0"/>
              <a:t>OSMANLI DEVLETİ </a:t>
            </a:r>
            <a:r>
              <a:rPr lang="tr-TR" altLang="tr-TR" sz="2400" dirty="0"/>
              <a:t>savaştan çekilmiştir. Arkasından </a:t>
            </a:r>
            <a:r>
              <a:rPr lang="tr-TR" altLang="tr-TR" sz="2400" b="1" u="sng" dirty="0"/>
              <a:t>AVUSTURYA-MACARİSTAN İMP</a:t>
            </a:r>
            <a:r>
              <a:rPr lang="tr-TR" altLang="tr-TR" sz="2400" u="sng" dirty="0"/>
              <a:t> </a:t>
            </a:r>
            <a:r>
              <a:rPr lang="tr-TR" altLang="tr-TR" sz="2400" dirty="0"/>
              <a:t> ve en son olarak </a:t>
            </a:r>
            <a:r>
              <a:rPr lang="tr-TR" altLang="tr-TR" sz="2400" b="1" u="sng" dirty="0"/>
              <a:t>ALMANYA</a:t>
            </a:r>
            <a:r>
              <a:rPr lang="tr-TR" altLang="tr-TR" sz="2400" b="1" dirty="0"/>
              <a:t> </a:t>
            </a:r>
            <a:r>
              <a:rPr lang="tr-TR" altLang="tr-TR" sz="2400" dirty="0"/>
              <a:t>savaştan çekilmiştir.</a:t>
            </a:r>
          </a:p>
          <a:p>
            <a:pPr algn="just" eaLnBrk="1" hangingPunct="1">
              <a:buFont typeface="Wingdings" pitchFamily="2" charset="2"/>
              <a:buChar char="Ø"/>
            </a:pPr>
            <a:endParaRPr lang="tr-TR" altLang="tr-TR" sz="2400" dirty="0"/>
          </a:p>
          <a:p>
            <a:pPr algn="just" eaLnBrk="1" hangingPunct="1">
              <a:buFont typeface="Wingdings" pitchFamily="2" charset="2"/>
              <a:buChar char="Ø"/>
            </a:pPr>
            <a:r>
              <a:rPr lang="tr-TR" altLang="tr-TR" sz="2400" b="1" u="sng" dirty="0">
                <a:solidFill>
                  <a:schemeClr val="hlink"/>
                </a:solidFill>
              </a:rPr>
              <a:t>İMZALANAN ATEŞKES ANTLAŞMALARI</a:t>
            </a:r>
          </a:p>
          <a:p>
            <a:pPr algn="just" eaLnBrk="1" hangingPunct="1">
              <a:buFont typeface="Wingdings" pitchFamily="2" charset="2"/>
              <a:buChar char="ü"/>
            </a:pPr>
            <a:r>
              <a:rPr lang="tr-TR" altLang="tr-TR" sz="2400" dirty="0">
                <a:solidFill>
                  <a:schemeClr val="hlink"/>
                </a:solidFill>
              </a:rPr>
              <a:t>BULGARİSTAN           	SELANİK ATEŞKES ANT.  29 Eylül 1918</a:t>
            </a:r>
          </a:p>
          <a:p>
            <a:pPr algn="just" eaLnBrk="1" hangingPunct="1">
              <a:buFont typeface="Wingdings" pitchFamily="2" charset="2"/>
              <a:buChar char="ü"/>
            </a:pPr>
            <a:r>
              <a:rPr lang="tr-TR" altLang="tr-TR" sz="2400" dirty="0">
                <a:solidFill>
                  <a:schemeClr val="hlink"/>
                </a:solidFill>
              </a:rPr>
              <a:t>OSMANLI DEV           	MONDROS ATEŞKES ANT. 30 Ekim 1918	</a:t>
            </a:r>
          </a:p>
          <a:p>
            <a:pPr algn="just" eaLnBrk="1" hangingPunct="1">
              <a:buFont typeface="Wingdings" pitchFamily="2" charset="2"/>
              <a:buChar char="ü"/>
            </a:pPr>
            <a:r>
              <a:rPr lang="tr-TR" altLang="tr-TR" sz="2400" u="sng" dirty="0">
                <a:solidFill>
                  <a:schemeClr val="hlink"/>
                </a:solidFill>
              </a:rPr>
              <a:t> </a:t>
            </a:r>
            <a:r>
              <a:rPr lang="tr-TR" altLang="tr-TR" sz="2400" dirty="0">
                <a:solidFill>
                  <a:schemeClr val="hlink"/>
                </a:solidFill>
              </a:rPr>
              <a:t>AVUSTURYA-MAC           	WİLLA GUSTİ ATEŞKES ANT 3 Kasım 1918	</a:t>
            </a:r>
          </a:p>
          <a:p>
            <a:pPr algn="just" eaLnBrk="1" hangingPunct="1">
              <a:buFont typeface="Wingdings" pitchFamily="2" charset="2"/>
              <a:buChar char="ü"/>
            </a:pPr>
            <a:r>
              <a:rPr lang="tr-TR" altLang="tr-TR" sz="2400" dirty="0">
                <a:solidFill>
                  <a:schemeClr val="hlink"/>
                </a:solidFill>
              </a:rPr>
              <a:t>ALMANYA               		ROTHENDES ATEŞKES ANT.  11 Kasım 1918</a:t>
            </a:r>
            <a:endParaRPr lang="tr-TR" altLang="tr-TR" sz="2400" u="sng" dirty="0">
              <a:solidFill>
                <a:schemeClr val="hlink"/>
              </a:solidFill>
            </a:endParaRPr>
          </a:p>
        </p:txBody>
      </p:sp>
      <p:cxnSp>
        <p:nvCxnSpPr>
          <p:cNvPr id="6" name="Düz Ok Bağlayıcısı 5"/>
          <p:cNvCxnSpPr/>
          <p:nvPr/>
        </p:nvCxnSpPr>
        <p:spPr bwMode="auto">
          <a:xfrm>
            <a:off x="4800600" y="5051425"/>
            <a:ext cx="914400" cy="914400"/>
          </a:xfrm>
          <a:prstGeom prst="straightConnector1">
            <a:avLst/>
          </a:prstGeom>
          <a:gradFill rotWithShape="0">
            <a:gsLst>
              <a:gs pos="0">
                <a:srgbClr val="00FF00"/>
              </a:gs>
              <a:gs pos="50000">
                <a:schemeClr val="bg1"/>
              </a:gs>
              <a:gs pos="100000">
                <a:srgbClr val="00FF00"/>
              </a:gs>
            </a:gsLst>
            <a:lin ang="5400000" scaled="1"/>
          </a:gradFill>
          <a:ln w="9525" cap="flat" cmpd="sng" algn="ctr">
            <a:noFill/>
            <a:prstDash val="solid"/>
            <a:round/>
            <a:headEnd type="none" w="med" len="med"/>
            <a:tailEnd type="arrow"/>
          </a:ln>
          <a:effectLst/>
        </p:spPr>
      </p:cxnSp>
      <p:cxnSp>
        <p:nvCxnSpPr>
          <p:cNvPr id="8" name="Düz Ok Bağlayıcısı 7"/>
          <p:cNvCxnSpPr/>
          <p:nvPr/>
        </p:nvCxnSpPr>
        <p:spPr bwMode="auto">
          <a:xfrm>
            <a:off x="12733338" y="5360988"/>
            <a:ext cx="5975350" cy="142875"/>
          </a:xfrm>
          <a:prstGeom prst="straightConnector1">
            <a:avLst/>
          </a:prstGeom>
          <a:gradFill rotWithShape="0">
            <a:gsLst>
              <a:gs pos="0">
                <a:srgbClr val="00FF00"/>
              </a:gs>
              <a:gs pos="50000">
                <a:schemeClr val="bg1"/>
              </a:gs>
              <a:gs pos="100000">
                <a:srgbClr val="00FF00"/>
              </a:gs>
            </a:gsLst>
            <a:lin ang="5400000" scaled="1"/>
          </a:gradFill>
          <a:ln w="9525" cap="flat" cmpd="sng" algn="ctr">
            <a:noFill/>
            <a:prstDash val="solid"/>
            <a:round/>
            <a:headEnd type="none" w="med" len="med"/>
            <a:tailEnd type="arrow"/>
          </a:ln>
          <a:effectLst/>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Veri Yer Tutucusu 3"/>
          <p:cNvSpPr txBox="1">
            <a:spLocks noGrp="1"/>
          </p:cNvSpPr>
          <p:nvPr/>
        </p:nvSpPr>
        <p:spPr bwMode="auto">
          <a:xfrm>
            <a:off x="0" y="6419850"/>
            <a:ext cx="1990725" cy="503238"/>
          </a:xfrm>
          <a:prstGeom prst="rect">
            <a:avLst/>
          </a:prstGeom>
          <a:noFill/>
          <a:ln w="9525">
            <a:noFill/>
            <a:miter lim="800000"/>
            <a:headEnd/>
            <a:tailEnd/>
          </a:ln>
        </p:spPr>
        <p:txBody>
          <a:bodyPr anchor="ctr"/>
          <a:lstStyle/>
          <a:p>
            <a:endParaRPr lang="tr-TR" sz="1200">
              <a:solidFill>
                <a:srgbClr val="898989"/>
              </a:solidFill>
              <a:latin typeface="Calibri" pitchFamily="34" charset="0"/>
            </a:endParaRPr>
          </a:p>
        </p:txBody>
      </p:sp>
      <p:sp>
        <p:nvSpPr>
          <p:cNvPr id="125954" name="Content Placeholder 2"/>
          <p:cNvSpPr txBox="1">
            <a:spLocks/>
          </p:cNvSpPr>
          <p:nvPr/>
        </p:nvSpPr>
        <p:spPr bwMode="auto">
          <a:xfrm>
            <a:off x="935038" y="1450975"/>
            <a:ext cx="7607300" cy="3890963"/>
          </a:xfrm>
          <a:prstGeom prst="rect">
            <a:avLst/>
          </a:prstGeom>
          <a:noFill/>
          <a:ln w="9525">
            <a:noFill/>
            <a:miter lim="800000"/>
            <a:headEnd/>
            <a:tailEnd/>
          </a:ln>
        </p:spPr>
        <p:txBody>
          <a:bodyPr/>
          <a:lstStyle/>
          <a:p>
            <a:pPr>
              <a:lnSpc>
                <a:spcPct val="90000"/>
              </a:lnSpc>
              <a:spcBef>
                <a:spcPts val="1000"/>
              </a:spcBef>
              <a:buFont typeface="Arial" charset="0"/>
              <a:buNone/>
            </a:pPr>
            <a:endParaRPr lang="tr-TR" sz="2600">
              <a:latin typeface="Calibri" pitchFamily="34" charset="0"/>
            </a:endParaRPr>
          </a:p>
        </p:txBody>
      </p:sp>
      <p:sp>
        <p:nvSpPr>
          <p:cNvPr id="8" name="Dikdörtgen 3"/>
          <p:cNvSpPr/>
          <p:nvPr/>
        </p:nvSpPr>
        <p:spPr>
          <a:xfrm>
            <a:off x="0" y="0"/>
            <a:ext cx="3854450" cy="6419850"/>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dirty="0"/>
          </a:p>
        </p:txBody>
      </p:sp>
      <p:sp>
        <p:nvSpPr>
          <p:cNvPr id="125956" name="Metin kutusu 1"/>
          <p:cNvSpPr txBox="1">
            <a:spLocks noChangeArrowheads="1"/>
          </p:cNvSpPr>
          <p:nvPr/>
        </p:nvSpPr>
        <p:spPr bwMode="auto">
          <a:xfrm>
            <a:off x="603250" y="425450"/>
            <a:ext cx="2774950" cy="3441700"/>
          </a:xfrm>
          <a:prstGeom prst="rect">
            <a:avLst/>
          </a:prstGeom>
          <a:noFill/>
          <a:ln w="9525">
            <a:noFill/>
            <a:miter lim="800000"/>
            <a:headEnd/>
            <a:tailEnd/>
          </a:ln>
        </p:spPr>
        <p:txBody>
          <a:bodyPr>
            <a:spAutoFit/>
          </a:bodyPr>
          <a:lstStyle/>
          <a:p>
            <a:r>
              <a:rPr lang="tr-TR" sz="4400" dirty="0">
                <a:solidFill>
                  <a:schemeClr val="bg1"/>
                </a:solidFill>
                <a:latin typeface="Calibri" pitchFamily="34" charset="0"/>
              </a:rPr>
              <a:t>Savaşın Genel Özellikleri ve Sonuçları</a:t>
            </a:r>
          </a:p>
        </p:txBody>
      </p:sp>
      <p:sp>
        <p:nvSpPr>
          <p:cNvPr id="125957" name="Metin kutusu 11"/>
          <p:cNvSpPr txBox="1">
            <a:spLocks noChangeArrowheads="1"/>
          </p:cNvSpPr>
          <p:nvPr/>
        </p:nvSpPr>
        <p:spPr bwMode="auto">
          <a:xfrm>
            <a:off x="4103688" y="19050"/>
            <a:ext cx="7867650" cy="6456363"/>
          </a:xfrm>
          <a:prstGeom prst="rect">
            <a:avLst/>
          </a:prstGeom>
          <a:noFill/>
          <a:ln w="9525">
            <a:noFill/>
            <a:miter lim="800000"/>
            <a:headEnd/>
            <a:tailEnd/>
          </a:ln>
        </p:spPr>
        <p:txBody>
          <a:bodyPr>
            <a:spAutoFit/>
          </a:bodyPr>
          <a:lstStyle/>
          <a:p>
            <a:pPr marL="342900" indent="-342900" algn="just">
              <a:buFont typeface="Arial" charset="0"/>
              <a:buChar char="•"/>
            </a:pPr>
            <a:r>
              <a:rPr lang="tr-TR" sz="2200">
                <a:latin typeface="Calibri" pitchFamily="34" charset="0"/>
              </a:rPr>
              <a:t>İlk topyekûn savaştır. Başlangıçta </a:t>
            </a:r>
            <a:r>
              <a:rPr lang="tr-TR" sz="2200">
                <a:solidFill>
                  <a:srgbClr val="D82331"/>
                </a:solidFill>
                <a:latin typeface="Calibri" pitchFamily="34" charset="0"/>
              </a:rPr>
              <a:t>Büyük Savaş</a:t>
            </a:r>
            <a:r>
              <a:rPr lang="tr-TR" sz="2200">
                <a:latin typeface="Calibri" pitchFamily="34" charset="0"/>
              </a:rPr>
              <a:t> ya da </a:t>
            </a:r>
            <a:r>
              <a:rPr lang="tr-TR" sz="2200">
                <a:solidFill>
                  <a:srgbClr val="D82331"/>
                </a:solidFill>
                <a:latin typeface="Calibri" pitchFamily="34" charset="0"/>
              </a:rPr>
              <a:t>Genel Savaş</a:t>
            </a:r>
            <a:r>
              <a:rPr lang="tr-TR" sz="2200">
                <a:latin typeface="Calibri" pitchFamily="34" charset="0"/>
              </a:rPr>
              <a:t> adı verilmiştir. II. Dünya Savaşı’ndan sonra I. Dünya Savaşı denilmiştir. Savaş 4 yıl 3 ay ve 14 gün sürmüştür.</a:t>
            </a:r>
          </a:p>
          <a:p>
            <a:pPr marL="342900" indent="-342900" algn="just">
              <a:buFont typeface="Arial" charset="0"/>
              <a:buChar char="•"/>
            </a:pPr>
            <a:r>
              <a:rPr lang="tr-TR" sz="2200">
                <a:latin typeface="Calibri" pitchFamily="34" charset="0"/>
              </a:rPr>
              <a:t>Savaş Avrupa’da ve Avrupalı devletler arasındaki rekabetten çıkmış olsa da dominyonlar dikkate alındığında beş kıtaya yayılmıştır. </a:t>
            </a:r>
          </a:p>
          <a:p>
            <a:pPr marL="342900" indent="-342900" algn="just">
              <a:buFont typeface="Arial" charset="0"/>
              <a:buChar char="•"/>
            </a:pPr>
            <a:endParaRPr lang="tr-TR" sz="2200">
              <a:latin typeface="Calibri" pitchFamily="34" charset="0"/>
            </a:endParaRPr>
          </a:p>
          <a:p>
            <a:pPr marL="342900" indent="-342900" algn="just">
              <a:buFont typeface="Arial" charset="0"/>
              <a:buChar char="•"/>
            </a:pPr>
            <a:r>
              <a:rPr lang="tr-TR" sz="2200">
                <a:latin typeface="Calibri" pitchFamily="34" charset="0"/>
              </a:rPr>
              <a:t>Savaş 3 kıtaya, Dominyonlar ve sömürgeler dahil edildiğinde 5 kıtaya yayılmıştır. 14 devlet doğrudan Savaşa dahil olmuştur.</a:t>
            </a:r>
          </a:p>
          <a:p>
            <a:pPr marL="342900" indent="-342900" algn="just">
              <a:buFont typeface="Arial" charset="0"/>
              <a:buChar char="•"/>
            </a:pPr>
            <a:r>
              <a:rPr lang="tr-TR" sz="2200">
                <a:latin typeface="Calibri" pitchFamily="34" charset="0"/>
              </a:rPr>
              <a:t>İtilaf Devletleri 43 milyon; İttifak Devletleri 23 milyon askere sahiptir. 22 milyon İtilaf askeri; 17 milyon İttifak askeri kaybedilmiştir. İtilaf Devletleri 125 milyar dolar; İttifak Devletleri 60 milyar dolar harcamışlardır. </a:t>
            </a:r>
          </a:p>
          <a:p>
            <a:pPr marL="342900" indent="-342900" algn="just">
              <a:buFont typeface="Arial" charset="0"/>
              <a:buChar char="•"/>
            </a:pPr>
            <a:endParaRPr lang="tr-TR" sz="2200">
              <a:latin typeface="Calibri" pitchFamily="34" charset="0"/>
            </a:endParaRPr>
          </a:p>
          <a:p>
            <a:pPr marL="342900" indent="-342900" algn="just">
              <a:buFont typeface="Arial" charset="0"/>
              <a:buChar char="•"/>
            </a:pPr>
            <a:r>
              <a:rPr lang="tr-TR" sz="2200">
                <a:latin typeface="Calibri" pitchFamily="34" charset="0"/>
              </a:rPr>
              <a:t>Osmanlı Devleti’nin savaş giderleri 1.430.000.000 Dolar olarak hesaplanmıştır.</a:t>
            </a:r>
          </a:p>
          <a:p>
            <a:pPr marL="342900" indent="-342900" algn="just">
              <a:buFont typeface="Arial" charset="0"/>
              <a:buChar char="•"/>
            </a:pPr>
            <a:endParaRPr lang="tr-TR" sz="2200">
              <a:latin typeface="Calibri" pitchFamily="34" charset="0"/>
            </a:endParaRPr>
          </a:p>
          <a:p>
            <a:pPr marL="342900" indent="-342900" algn="just">
              <a:buFont typeface="Arial" charset="0"/>
              <a:buChar char="•"/>
            </a:pPr>
            <a:r>
              <a:rPr lang="tr-TR" sz="2200">
                <a:latin typeface="Calibri" pitchFamily="34" charset="0"/>
              </a:rPr>
              <a:t>Askeri teknoloji gelişmiş, insanoğlu için daha ölümcül silahlar kullanılmıştır. Uçak, Denizaltı, Tank, Zehirli gazlar vb</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Content Placeholder 2"/>
          <p:cNvSpPr txBox="1">
            <a:spLocks/>
          </p:cNvSpPr>
          <p:nvPr/>
        </p:nvSpPr>
        <p:spPr bwMode="auto">
          <a:xfrm>
            <a:off x="301625" y="0"/>
            <a:ext cx="11472863" cy="5935663"/>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endParaRPr lang="tr-TR" sz="2200" dirty="0">
              <a:latin typeface="Calibri" pitchFamily="34" charset="0"/>
            </a:endParaRPr>
          </a:p>
          <a:p>
            <a:pPr marL="228600" indent="-228600" algn="just">
              <a:lnSpc>
                <a:spcPct val="90000"/>
              </a:lnSpc>
              <a:spcBef>
                <a:spcPts val="1000"/>
              </a:spcBef>
              <a:buFont typeface="Arial" charset="0"/>
              <a:buChar char="•"/>
            </a:pPr>
            <a:r>
              <a:rPr lang="tr-TR" sz="2200" dirty="0">
                <a:latin typeface="Calibri" pitchFamily="34" charset="0"/>
              </a:rPr>
              <a:t>Osmanlı Devleti’nin silah altına almış olduğu yaklaşık 3 milyon civarındaki askerin </a:t>
            </a:r>
            <a:r>
              <a:rPr lang="tr-TR" sz="2200" b="1" dirty="0">
                <a:solidFill>
                  <a:srgbClr val="FF0000"/>
                </a:solidFill>
                <a:latin typeface="Calibri" pitchFamily="34" charset="0"/>
              </a:rPr>
              <a:t>501. 000’i şehit</a:t>
            </a:r>
            <a:r>
              <a:rPr lang="tr-TR" sz="2200" dirty="0">
                <a:latin typeface="Calibri" pitchFamily="34" charset="0"/>
              </a:rPr>
              <a:t>, </a:t>
            </a:r>
            <a:r>
              <a:rPr lang="tr-TR" sz="2200" b="1" dirty="0">
                <a:solidFill>
                  <a:srgbClr val="FF0000"/>
                </a:solidFill>
                <a:latin typeface="Calibri" pitchFamily="34" charset="0"/>
              </a:rPr>
              <a:t>891.000</a:t>
            </a:r>
            <a:r>
              <a:rPr lang="tr-TR" sz="2200" dirty="0">
                <a:latin typeface="Calibri" pitchFamily="34" charset="0"/>
              </a:rPr>
              <a:t>’i yaralıdır.</a:t>
            </a:r>
          </a:p>
          <a:p>
            <a:pPr marL="228600" indent="-228600" algn="just">
              <a:lnSpc>
                <a:spcPct val="90000"/>
              </a:lnSpc>
              <a:spcBef>
                <a:spcPts val="1000"/>
              </a:spcBef>
              <a:buFont typeface="Arial" charset="0"/>
              <a:buChar char="•"/>
            </a:pPr>
            <a:endParaRPr lang="tr-TR" sz="2200" dirty="0">
              <a:latin typeface="Calibri" pitchFamily="34" charset="0"/>
            </a:endParaRPr>
          </a:p>
          <a:p>
            <a:pPr marL="228600" indent="-228600" algn="just">
              <a:lnSpc>
                <a:spcPct val="90000"/>
              </a:lnSpc>
              <a:spcBef>
                <a:spcPts val="1000"/>
              </a:spcBef>
              <a:buFont typeface="Arial" charset="0"/>
              <a:buChar char="•"/>
            </a:pPr>
            <a:r>
              <a:rPr lang="tr-TR" sz="2200" b="1" dirty="0">
                <a:solidFill>
                  <a:srgbClr val="FF0000"/>
                </a:solidFill>
                <a:latin typeface="Calibri" pitchFamily="34" charset="0"/>
              </a:rPr>
              <a:t>Salgın hastalıklar (tifo, tifüs, dizanteri, verem vb.) kayıp ve esaret nedeniyle en fazla zayiatın yaşandığı yıl ise 1916’dır. 155.756 asker.</a:t>
            </a:r>
          </a:p>
          <a:p>
            <a:pPr marL="228600" indent="-228600" algn="just">
              <a:lnSpc>
                <a:spcPct val="90000"/>
              </a:lnSpc>
              <a:spcBef>
                <a:spcPts val="1000"/>
              </a:spcBef>
              <a:buFont typeface="Arial" charset="0"/>
              <a:buChar char="•"/>
            </a:pPr>
            <a:endParaRPr lang="tr-TR" sz="2200" dirty="0">
              <a:solidFill>
                <a:schemeClr val="accent1"/>
              </a:solidFill>
              <a:latin typeface="Calibri" pitchFamily="34" charset="0"/>
            </a:endParaRPr>
          </a:p>
          <a:p>
            <a:pPr marL="228600" indent="-228600" algn="just">
              <a:lnSpc>
                <a:spcPct val="90000"/>
              </a:lnSpc>
              <a:spcBef>
                <a:spcPts val="1000"/>
              </a:spcBef>
              <a:buFont typeface="Arial" charset="0"/>
              <a:buChar char="•"/>
            </a:pPr>
            <a:r>
              <a:rPr lang="tr-TR" sz="2400" dirty="0">
                <a:latin typeface="Calibri" pitchFamily="34" charset="0"/>
              </a:rPr>
              <a:t>1914 itibariyle Osmanlı ekonomisi tarıma dayalı bir ekonomi idi. Sanayi işletmeleri mevcut olmakla birlikte bunlar küçük üretim kapasitesine sahip imalathaneler şeklindeydi. Büyük ölçekli özellikle de askeri sanayi üretimine sahip değildi. Ulaştırma ağı da oldukça zayıftı. 1914 itibariyle sadece 5.170 km’lik demiryolu mevcuttu. Bu ağ Anadolu’nun sadece orta ve batı kesimleri ile sınırlı. Her şeyden de önemlisi çok büyük miktarda dış borcu mevcut</a:t>
            </a:r>
            <a:r>
              <a:rPr lang="tr-TR" sz="2200" dirty="0">
                <a:latin typeface="Calibri" pitchFamily="34" charset="0"/>
              </a:rPr>
              <a:t>.</a:t>
            </a:r>
          </a:p>
          <a:p>
            <a:pPr marL="342900" indent="-342900" algn="just" fontAlgn="auto">
              <a:spcAft>
                <a:spcPts val="0"/>
              </a:spcAft>
              <a:buFont typeface="Arial" pitchFamily="34" charset="0"/>
              <a:buChar char="•"/>
              <a:defRPr/>
            </a:pPr>
            <a:r>
              <a:rPr lang="tr-TR" sz="2200" dirty="0"/>
              <a:t>Osmanlı Devleti’nin mali açıdan iflas etmiş olduğunun ispatı ise 1915 senesi için hazırlanan bütçe taslağında açıkça görülmektedir.</a:t>
            </a:r>
          </a:p>
          <a:p>
            <a:pPr marL="0" indent="0" algn="just" fontAlgn="auto">
              <a:spcBef>
                <a:spcPts val="0"/>
              </a:spcBef>
              <a:spcAft>
                <a:spcPts val="0"/>
              </a:spcAft>
              <a:buFont typeface="Arial" panose="020B0604020202020204" pitchFamily="34" charset="0"/>
              <a:buNone/>
              <a:defRPr/>
            </a:pPr>
            <a:r>
              <a:rPr lang="tr-TR" sz="2200" dirty="0">
                <a:solidFill>
                  <a:srgbClr val="FF0000"/>
                </a:solidFill>
              </a:rPr>
              <a:t>Gelir	32 milyon</a:t>
            </a:r>
          </a:p>
          <a:p>
            <a:pPr marL="0" indent="0" algn="just" fontAlgn="auto">
              <a:spcBef>
                <a:spcPts val="0"/>
              </a:spcBef>
              <a:spcAft>
                <a:spcPts val="0"/>
              </a:spcAft>
              <a:buFont typeface="Arial" panose="020B0604020202020204" pitchFamily="34" charset="0"/>
              <a:buNone/>
              <a:defRPr/>
            </a:pPr>
            <a:r>
              <a:rPr lang="tr-TR" sz="2200" dirty="0">
                <a:solidFill>
                  <a:srgbClr val="FF0000"/>
                </a:solidFill>
              </a:rPr>
              <a:t>Gider	34 milyon (15 milyonu Düyun-u Umumiye İdaresi’ne)</a:t>
            </a:r>
          </a:p>
          <a:p>
            <a:pPr marL="0" indent="0" algn="just" fontAlgn="auto">
              <a:spcBef>
                <a:spcPts val="0"/>
              </a:spcBef>
              <a:spcAft>
                <a:spcPts val="0"/>
              </a:spcAft>
              <a:buFont typeface="Arial" panose="020B0604020202020204" pitchFamily="34" charset="0"/>
              <a:buNone/>
              <a:defRPr/>
            </a:pPr>
            <a:r>
              <a:rPr lang="tr-TR" sz="2200" dirty="0">
                <a:solidFill>
                  <a:srgbClr val="FF0000"/>
                </a:solidFill>
              </a:rPr>
              <a:t>Borç	31 milyon</a:t>
            </a:r>
          </a:p>
          <a:p>
            <a:pPr marL="228600" indent="-228600" algn="just">
              <a:lnSpc>
                <a:spcPct val="90000"/>
              </a:lnSpc>
              <a:spcBef>
                <a:spcPts val="1000"/>
              </a:spcBef>
              <a:buFont typeface="Arial" charset="0"/>
              <a:buChar char="•"/>
            </a:pPr>
            <a:endParaRPr lang="tr-TR" sz="2200" dirty="0">
              <a:latin typeface="Calibri"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3"/>
          <p:cNvSpPr>
            <a:spLocks noGrp="1"/>
          </p:cNvSpPr>
          <p:nvPr>
            <p:ph type="body" idx="1"/>
          </p:nvPr>
        </p:nvSpPr>
        <p:spPr>
          <a:xfrm>
            <a:off x="796925" y="1080655"/>
            <a:ext cx="10556875" cy="5541818"/>
          </a:xfrm>
        </p:spPr>
        <p:txBody>
          <a:bodyPr/>
          <a:lstStyle/>
          <a:p>
            <a:pPr algn="just">
              <a:lnSpc>
                <a:spcPct val="80000"/>
              </a:lnSpc>
            </a:pPr>
            <a:r>
              <a:rPr lang="tr-TR" altLang="tr-TR" sz="2400" dirty="0"/>
              <a:t>Osmanlı ve Avusturya-Macaristan imparatorluğu gibi çok uluslu imparatorluklar parçalandı.</a:t>
            </a:r>
          </a:p>
          <a:p>
            <a:pPr algn="just">
              <a:lnSpc>
                <a:spcPct val="80000"/>
              </a:lnSpc>
            </a:pPr>
            <a:r>
              <a:rPr lang="tr-TR" altLang="tr-TR" sz="2400" dirty="0">
                <a:solidFill>
                  <a:srgbClr val="D82331"/>
                </a:solidFill>
              </a:rPr>
              <a:t>Avrupa’da</a:t>
            </a:r>
            <a:r>
              <a:rPr lang="tr-TR" altLang="tr-TR" sz="2400" dirty="0"/>
              <a:t> Polonya, Ukrayna, Yugoslavya, Çekoslovakya Türkiye gibi yeni devletler kuruldu.</a:t>
            </a:r>
          </a:p>
          <a:p>
            <a:pPr algn="just">
              <a:lnSpc>
                <a:spcPct val="80000"/>
              </a:lnSpc>
            </a:pPr>
            <a:r>
              <a:rPr lang="tr-TR" altLang="tr-TR" sz="2400" dirty="0"/>
              <a:t>Dünya barışını sağlamak için </a:t>
            </a:r>
            <a:r>
              <a:rPr lang="tr-TR" altLang="tr-TR" sz="2400" dirty="0">
                <a:solidFill>
                  <a:srgbClr val="D82331"/>
                </a:solidFill>
              </a:rPr>
              <a:t>MİLLETLER CEMİYETİ (CEMİYETİ AKVAM)</a:t>
            </a:r>
            <a:r>
              <a:rPr lang="tr-TR" altLang="tr-TR" sz="2400" dirty="0"/>
              <a:t> kuruldu.</a:t>
            </a:r>
          </a:p>
          <a:p>
            <a:pPr algn="just">
              <a:lnSpc>
                <a:spcPct val="80000"/>
              </a:lnSpc>
            </a:pPr>
            <a:r>
              <a:rPr lang="tr-TR" altLang="tr-TR" sz="2400" dirty="0"/>
              <a:t>En karlı çıkan devletler İNGİLTERE ve FRANSA oldu. </a:t>
            </a:r>
          </a:p>
          <a:p>
            <a:pPr algn="just">
              <a:lnSpc>
                <a:spcPct val="80000"/>
              </a:lnSpc>
            </a:pPr>
            <a:r>
              <a:rPr lang="tr-TR" altLang="tr-TR" sz="2400" dirty="0">
                <a:solidFill>
                  <a:srgbClr val="D82331"/>
                </a:solidFill>
              </a:rPr>
              <a:t>Sömürgecilik</a:t>
            </a:r>
            <a:r>
              <a:rPr lang="tr-TR" altLang="tr-TR" sz="2400" dirty="0"/>
              <a:t> yerine </a:t>
            </a:r>
            <a:r>
              <a:rPr lang="tr-TR" altLang="tr-TR" sz="2400" dirty="0">
                <a:solidFill>
                  <a:schemeClr val="hlink"/>
                </a:solidFill>
              </a:rPr>
              <a:t>MANDA –HİMAYE</a:t>
            </a:r>
            <a:r>
              <a:rPr lang="tr-TR" altLang="tr-TR" sz="2400" dirty="0"/>
              <a:t>,  savaş tazminatı yerine TAMİRAT PARASI kavramları yayıldı.                                                                </a:t>
            </a:r>
          </a:p>
          <a:p>
            <a:pPr algn="just">
              <a:lnSpc>
                <a:spcPct val="80000"/>
              </a:lnSpc>
            </a:pPr>
            <a:r>
              <a:rPr lang="tr-TR" altLang="tr-TR" sz="2400" dirty="0"/>
              <a:t>Özellikle yenilen devletlerde REJİM değişiklikleri ortaya çıktı. </a:t>
            </a:r>
            <a:r>
              <a:rPr lang="tr-TR" altLang="tr-TR" sz="2400" dirty="0">
                <a:solidFill>
                  <a:srgbClr val="D82331"/>
                </a:solidFill>
              </a:rPr>
              <a:t>KOMUNİZM, NAZİZM, FAŞİZM</a:t>
            </a:r>
            <a:r>
              <a:rPr lang="tr-TR" altLang="tr-TR" sz="2400" dirty="0"/>
              <a:t> gibi yeni rejimler ortaya çıktı. Sivil halkın zarar görmemesi için SİVİL SAVUNMA TEŞKİLATI ilk defa kuruldu. </a:t>
            </a:r>
          </a:p>
          <a:p>
            <a:pPr algn="just">
              <a:lnSpc>
                <a:spcPct val="80000"/>
              </a:lnSpc>
            </a:pPr>
            <a:r>
              <a:rPr lang="tr-TR" altLang="tr-TR" sz="2400" dirty="0"/>
              <a:t>2.Dünya savaşına sebep oldu. </a:t>
            </a:r>
          </a:p>
          <a:p>
            <a:pPr algn="just">
              <a:lnSpc>
                <a:spcPct val="80000"/>
              </a:lnSpc>
            </a:pPr>
            <a:r>
              <a:rPr lang="tr-TR" altLang="tr-TR" sz="2400" dirty="0"/>
              <a:t>Sömürgecilik UZAK </a:t>
            </a:r>
            <a:r>
              <a:rPr lang="tr-TR" altLang="tr-TR" sz="2400" dirty="0" err="1"/>
              <a:t>DOĞU’dan</a:t>
            </a:r>
            <a:r>
              <a:rPr lang="tr-TR" altLang="tr-TR" sz="2400" dirty="0"/>
              <a:t>  </a:t>
            </a:r>
            <a:r>
              <a:rPr lang="tr-TR" altLang="tr-TR" sz="2400" dirty="0" err="1"/>
              <a:t>ORTADOĞU’ya</a:t>
            </a:r>
            <a:r>
              <a:rPr lang="tr-TR" altLang="tr-TR" sz="2400" dirty="0"/>
              <a:t> yayılmıştır.</a:t>
            </a:r>
          </a:p>
          <a:p>
            <a:pPr algn="just">
              <a:lnSpc>
                <a:spcPct val="80000"/>
              </a:lnSpc>
            </a:pPr>
            <a:r>
              <a:rPr lang="tr-TR" altLang="tr-TR" sz="2400" dirty="0"/>
              <a:t>Klasik savaş araç-gereçlerinden modern savaş araç gereçlerine geçiş olmuştur.(TANK-UÇAK-DENİZALTI-KİMYASAL SİLAH gibi )</a:t>
            </a:r>
          </a:p>
          <a:p>
            <a:pPr>
              <a:lnSpc>
                <a:spcPct val="80000"/>
              </a:lnSpc>
            </a:pPr>
            <a:endParaRPr lang="tr-TR" sz="2400" dirty="0"/>
          </a:p>
        </p:txBody>
      </p:sp>
      <p:sp>
        <p:nvSpPr>
          <p:cNvPr id="2" name="Dikdörtgen 1"/>
          <p:cNvSpPr/>
          <p:nvPr/>
        </p:nvSpPr>
        <p:spPr>
          <a:xfrm>
            <a:off x="1136074" y="431861"/>
            <a:ext cx="6553200" cy="461665"/>
          </a:xfrm>
          <a:prstGeom prst="rect">
            <a:avLst/>
          </a:prstGeom>
        </p:spPr>
        <p:txBody>
          <a:bodyPr wrap="square">
            <a:spAutoFit/>
          </a:bodyPr>
          <a:lstStyle/>
          <a:p>
            <a:r>
              <a:rPr lang="tr-TR" sz="2400" b="1" dirty="0">
                <a:solidFill>
                  <a:srgbClr val="FF0000"/>
                </a:solidFill>
              </a:rPr>
              <a:t>Savaşın Genel Özellikleri ve Sonuçları</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3"/>
          <p:cNvSpPr>
            <a:spLocks noGrp="1"/>
          </p:cNvSpPr>
          <p:nvPr>
            <p:ph type="body" idx="4294967295"/>
          </p:nvPr>
        </p:nvSpPr>
        <p:spPr>
          <a:xfrm>
            <a:off x="836613" y="425450"/>
            <a:ext cx="10517187" cy="5751513"/>
          </a:xfrm>
        </p:spPr>
        <p:txBody>
          <a:bodyPr/>
          <a:lstStyle/>
          <a:p>
            <a:r>
              <a:rPr lang="tr-TR" sz="2400" b="1" dirty="0">
                <a:solidFill>
                  <a:srgbClr val="D82331"/>
                </a:solidFill>
                <a:latin typeface="Arial" charset="0"/>
              </a:rPr>
              <a:t>PARİS BARIŞ KONFERANSI</a:t>
            </a:r>
          </a:p>
          <a:p>
            <a:pPr algn="just"/>
            <a:r>
              <a:rPr lang="tr-TR" sz="2400" dirty="0"/>
              <a:t>Konferansa Katılanlar ve Toplanma Sebepleri</a:t>
            </a:r>
          </a:p>
          <a:p>
            <a:pPr algn="just"/>
            <a:r>
              <a:rPr lang="tr-TR" sz="2400" dirty="0"/>
              <a:t>ABD: </a:t>
            </a:r>
            <a:r>
              <a:rPr lang="tr-TR" sz="2400" dirty="0" err="1">
                <a:solidFill>
                  <a:srgbClr val="A64B52"/>
                </a:solidFill>
              </a:rPr>
              <a:t>Woodrow</a:t>
            </a:r>
            <a:r>
              <a:rPr lang="tr-TR" sz="2400" dirty="0">
                <a:solidFill>
                  <a:srgbClr val="A64B52"/>
                </a:solidFill>
              </a:rPr>
              <a:t> Wilson</a:t>
            </a:r>
          </a:p>
          <a:p>
            <a:pPr algn="just"/>
            <a:r>
              <a:rPr lang="tr-TR" sz="2400" dirty="0"/>
              <a:t>İngiltere: </a:t>
            </a:r>
            <a:r>
              <a:rPr lang="tr-TR" sz="2400" dirty="0">
                <a:solidFill>
                  <a:srgbClr val="A64B52"/>
                </a:solidFill>
              </a:rPr>
              <a:t>Lloyd George</a:t>
            </a:r>
          </a:p>
          <a:p>
            <a:pPr algn="just"/>
            <a:r>
              <a:rPr lang="tr-TR" sz="2400" dirty="0"/>
              <a:t>Fransa: </a:t>
            </a:r>
            <a:r>
              <a:rPr lang="tr-TR" sz="2400" dirty="0">
                <a:solidFill>
                  <a:srgbClr val="A64B52"/>
                </a:solidFill>
              </a:rPr>
              <a:t>Georges Clemenceau</a:t>
            </a:r>
          </a:p>
          <a:p>
            <a:pPr algn="just"/>
            <a:r>
              <a:rPr lang="tr-TR" sz="2400" dirty="0"/>
              <a:t>İtalya: V. </a:t>
            </a:r>
            <a:r>
              <a:rPr lang="tr-TR" sz="2400" dirty="0" err="1">
                <a:solidFill>
                  <a:srgbClr val="A64B52"/>
                </a:solidFill>
              </a:rPr>
              <a:t>Emanuele</a:t>
            </a:r>
            <a:r>
              <a:rPr lang="tr-TR" sz="2400" dirty="0">
                <a:solidFill>
                  <a:srgbClr val="A64B52"/>
                </a:solidFill>
              </a:rPr>
              <a:t> Orlando ve </a:t>
            </a:r>
            <a:r>
              <a:rPr lang="tr-TR" sz="2400" dirty="0" err="1">
                <a:solidFill>
                  <a:srgbClr val="A64B52"/>
                </a:solidFill>
              </a:rPr>
              <a:t>Sannino</a:t>
            </a:r>
            <a:endParaRPr lang="tr-TR" sz="2400" dirty="0">
              <a:solidFill>
                <a:srgbClr val="A64B52"/>
              </a:solidFill>
            </a:endParaRPr>
          </a:p>
          <a:p>
            <a:pPr algn="just"/>
            <a:r>
              <a:rPr lang="tr-TR" sz="2400" dirty="0"/>
              <a:t>Japonya: </a:t>
            </a:r>
            <a:r>
              <a:rPr lang="tr-TR" sz="2400" dirty="0">
                <a:solidFill>
                  <a:srgbClr val="A64B52"/>
                </a:solidFill>
              </a:rPr>
              <a:t>Prens </a:t>
            </a:r>
            <a:r>
              <a:rPr lang="tr-TR" sz="2400" dirty="0" err="1">
                <a:solidFill>
                  <a:srgbClr val="A64B52"/>
                </a:solidFill>
              </a:rPr>
              <a:t>Saionji</a:t>
            </a:r>
            <a:endParaRPr lang="tr-TR" sz="2400" dirty="0">
              <a:solidFill>
                <a:srgbClr val="A64B52"/>
              </a:solidFill>
            </a:endParaRPr>
          </a:p>
          <a:p>
            <a:pPr algn="just"/>
            <a:r>
              <a:rPr lang="tr-TR" sz="2400" dirty="0"/>
              <a:t>Paris 1919’da adeta dünyanın başkentiydi. Kadınlara oy hakkı talep eden dernek temsilcileri, işçi haklarını talep edenler, bir Yahudi vatanı talep edenler, Kürt, Ermeni Devleti talep edenler, silahsızlanma isteyenler oradaydılar. </a:t>
            </a:r>
          </a:p>
          <a:p>
            <a:pPr algn="just"/>
            <a:r>
              <a:rPr lang="tr-TR" sz="2400" dirty="0"/>
              <a:t>Konferans başlangıcından itibaren karışıklık içindeydi. Dört büyük devlet, İngiltere, Fransa, ABD, İtalya bir yandan yeni düzeni kurmaya çalışırken, diğer yandan kendi çıkarlarını savunmaktaydılar.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Grp="1"/>
          </p:cNvSpPr>
          <p:nvPr>
            <p:ph type="body" idx="1"/>
          </p:nvPr>
        </p:nvSpPr>
        <p:spPr>
          <a:xfrm>
            <a:off x="906463" y="688975"/>
            <a:ext cx="10447337" cy="5487988"/>
          </a:xfrm>
        </p:spPr>
        <p:txBody>
          <a:bodyPr/>
          <a:lstStyle/>
          <a:p>
            <a:pPr algn="just"/>
            <a:r>
              <a:rPr lang="tr-TR" dirty="0">
                <a:solidFill>
                  <a:srgbClr val="D82331"/>
                </a:solidFill>
              </a:rPr>
              <a:t>I. Dünya Savaşı’nda Osmanlı Ordularının Savaştığı Cepheler:</a:t>
            </a:r>
          </a:p>
          <a:p>
            <a:pPr algn="just"/>
            <a:r>
              <a:rPr lang="tr-TR" dirty="0"/>
              <a:t>Osmanlı Devleti savaş süresince yedi ayrı cephede savaşmak zorunda kaldı:</a:t>
            </a:r>
          </a:p>
          <a:p>
            <a:pPr algn="just"/>
            <a:r>
              <a:rPr lang="tr-TR" dirty="0">
                <a:solidFill>
                  <a:schemeClr val="tx2"/>
                </a:solidFill>
              </a:rPr>
              <a:t>Kafkas</a:t>
            </a:r>
            <a:r>
              <a:rPr lang="tr-TR" dirty="0"/>
              <a:t>, </a:t>
            </a:r>
            <a:r>
              <a:rPr lang="tr-TR" dirty="0">
                <a:solidFill>
                  <a:schemeClr val="accent1"/>
                </a:solidFill>
              </a:rPr>
              <a:t>İran-Irak</a:t>
            </a:r>
            <a:r>
              <a:rPr lang="tr-TR" dirty="0"/>
              <a:t>, </a:t>
            </a:r>
            <a:r>
              <a:rPr lang="tr-TR" dirty="0">
                <a:solidFill>
                  <a:schemeClr val="accent2"/>
                </a:solidFill>
              </a:rPr>
              <a:t>Mısır-Filistin</a:t>
            </a:r>
            <a:r>
              <a:rPr lang="tr-TR" dirty="0"/>
              <a:t>, </a:t>
            </a:r>
            <a:r>
              <a:rPr lang="tr-TR" dirty="0">
                <a:solidFill>
                  <a:schemeClr val="hlink"/>
                </a:solidFill>
              </a:rPr>
              <a:t>Suriye, Galiçya</a:t>
            </a:r>
            <a:r>
              <a:rPr lang="tr-TR" dirty="0"/>
              <a:t>, </a:t>
            </a:r>
            <a:r>
              <a:rPr lang="tr-TR" dirty="0">
                <a:solidFill>
                  <a:schemeClr val="folHlink"/>
                </a:solidFill>
              </a:rPr>
              <a:t>Romanya</a:t>
            </a:r>
            <a:r>
              <a:rPr lang="tr-TR" dirty="0"/>
              <a:t>, </a:t>
            </a:r>
            <a:r>
              <a:rPr lang="tr-TR" dirty="0">
                <a:solidFill>
                  <a:srgbClr val="A64B52"/>
                </a:solidFill>
              </a:rPr>
              <a:t>Makedonya</a:t>
            </a:r>
            <a:r>
              <a:rPr lang="tr-TR" dirty="0"/>
              <a:t> ve </a:t>
            </a:r>
            <a:r>
              <a:rPr lang="tr-TR" dirty="0">
                <a:solidFill>
                  <a:srgbClr val="D82331"/>
                </a:solidFill>
              </a:rPr>
              <a:t>Çanakkale Cepheleri</a:t>
            </a:r>
            <a:r>
              <a:rPr lang="tr-TR" dirty="0"/>
              <a:t>.</a:t>
            </a:r>
          </a:p>
          <a:p>
            <a:pPr algn="just"/>
            <a:r>
              <a:rPr lang="tr-TR" dirty="0">
                <a:solidFill>
                  <a:schemeClr val="tx2"/>
                </a:solidFill>
              </a:rPr>
              <a:t>Kafkas</a:t>
            </a:r>
            <a:r>
              <a:rPr lang="tr-TR" dirty="0"/>
              <a:t>, </a:t>
            </a:r>
            <a:r>
              <a:rPr lang="tr-TR" dirty="0">
                <a:solidFill>
                  <a:schemeClr val="accent1"/>
                </a:solidFill>
              </a:rPr>
              <a:t>İran-Irak</a:t>
            </a:r>
            <a:r>
              <a:rPr lang="tr-TR" dirty="0"/>
              <a:t>, </a:t>
            </a:r>
            <a:r>
              <a:rPr lang="tr-TR" dirty="0">
                <a:solidFill>
                  <a:schemeClr val="accent2"/>
                </a:solidFill>
              </a:rPr>
              <a:t>Mısır-Filistin </a:t>
            </a:r>
            <a:r>
              <a:rPr lang="tr-TR" dirty="0"/>
              <a:t>cepheleri Alman ve Osmanlı Genelkurmaylarının ayrı ayrı büyük umutlarla açılmasını uygun gördükleri cephelerdi. Avrupa’da Alman ordularını rahatlatmak ve İngiltere’nin doğu yolunu kesmek amacıyla açılmıştı. </a:t>
            </a:r>
          </a:p>
          <a:p>
            <a:pPr algn="just"/>
            <a:r>
              <a:rPr lang="tr-TR" dirty="0"/>
              <a:t>Osmanlı yöneticileri ise kaybedilen toprakları (Kıbrıs, Mısır, Selanik) geri almak istiyorlardı.</a:t>
            </a:r>
          </a:p>
          <a:p>
            <a:pPr algn="just"/>
            <a:endParaRPr lang="tr-TR" dirty="0">
              <a:solidFill>
                <a:srgbClr val="D8233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ext Box 5"/>
          <p:cNvSpPr>
            <a:spLocks noGrp="1" noChangeArrowheads="1"/>
          </p:cNvSpPr>
          <p:nvPr>
            <p:ph type="body" idx="4294967295"/>
          </p:nvPr>
        </p:nvSpPr>
        <p:spPr>
          <a:xfrm>
            <a:off x="825500" y="495300"/>
            <a:ext cx="10542588" cy="5681663"/>
          </a:xfrm>
        </p:spPr>
        <p:txBody>
          <a:bodyPr/>
          <a:lstStyle/>
          <a:p>
            <a:pPr algn="just"/>
            <a:r>
              <a:rPr lang="tr-TR" altLang="tr-TR" sz="2400" b="1" dirty="0">
                <a:solidFill>
                  <a:srgbClr val="D82331"/>
                </a:solidFill>
              </a:rPr>
              <a:t>Konferans’ın Toplanma Sebepleri: </a:t>
            </a:r>
          </a:p>
          <a:p>
            <a:pPr algn="just"/>
            <a:r>
              <a:rPr lang="tr-TR" altLang="tr-TR" sz="2400" b="1" dirty="0"/>
              <a:t> Yenilen devletlerin durumunu görüşmek ve onlarla imzalanacak barış antlaşmalarının taslağını  hazırlamak.</a:t>
            </a:r>
          </a:p>
          <a:p>
            <a:pPr algn="just"/>
            <a:r>
              <a:rPr lang="tr-TR" altLang="tr-TR" sz="2400" b="1" dirty="0"/>
              <a:t> Wilson İlkeleri ile Emperyalist Avrupa devletlerinin çıkarlarını uyuşturmak. (İngiltere, Fransa ve İtalya’nın temel amaçlarından biri budur).</a:t>
            </a:r>
          </a:p>
          <a:p>
            <a:pPr algn="just"/>
            <a:r>
              <a:rPr lang="tr-TR" altLang="tr-TR" sz="2400" b="1" dirty="0"/>
              <a:t>Kurulacak adil! Dünya düzenini kalıcı bir biçimde korumak ve devletler arasında ortaya çıkabilecek sorunları çözmek için </a:t>
            </a:r>
            <a:endParaRPr lang="tr-TR" altLang="tr-TR" sz="2400" b="1" dirty="0">
              <a:solidFill>
                <a:srgbClr val="D82331"/>
              </a:solidFill>
            </a:endParaRPr>
          </a:p>
          <a:p>
            <a:pPr algn="just"/>
            <a:r>
              <a:rPr lang="tr-TR" altLang="tr-TR" sz="2400" b="1" dirty="0"/>
              <a:t>Rusya’nın savaştan çekilmesiyle onun payına düşen toprakların geleceğini belirlemek. </a:t>
            </a:r>
          </a:p>
          <a:p>
            <a:pPr algn="just"/>
            <a:r>
              <a:rPr lang="tr-TR" altLang="tr-TR" sz="2400" b="1" dirty="0"/>
              <a:t>Osmanlı Devleti’nden kopan toprakların geleceğini kararlaştırmak. Ortadoğu’nun ve Kafkasların sınırlarını yeniden çizmek.</a:t>
            </a:r>
          </a:p>
          <a:p>
            <a:pPr algn="just"/>
            <a:endParaRPr lang="tr-TR" altLang="tr-TR" sz="2400"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3"/>
          <p:cNvSpPr>
            <a:spLocks noGrp="1"/>
          </p:cNvSpPr>
          <p:nvPr>
            <p:ph type="body" idx="4294967295"/>
          </p:nvPr>
        </p:nvSpPr>
        <p:spPr>
          <a:xfrm>
            <a:off x="852488" y="635000"/>
            <a:ext cx="10571162" cy="6042025"/>
          </a:xfrm>
        </p:spPr>
        <p:txBody>
          <a:bodyPr/>
          <a:lstStyle/>
          <a:p>
            <a:r>
              <a:rPr lang="tr-TR" dirty="0">
                <a:solidFill>
                  <a:srgbClr val="D82331"/>
                </a:solidFill>
              </a:rPr>
              <a:t>Konferans’ta Önemli Gelişmeler:</a:t>
            </a:r>
          </a:p>
          <a:p>
            <a:r>
              <a:rPr lang="tr-TR" sz="2400" dirty="0"/>
              <a:t>Paris Barış Konferansı 18 Ocak 1919’da resmen başladı ve yıl sonuna kadar devam etti. Konferans bir takım çelişkiler içinde geçti.</a:t>
            </a:r>
          </a:p>
          <a:p>
            <a:r>
              <a:rPr lang="tr-TR" sz="2400" dirty="0"/>
              <a:t>Konferansın sloganı </a:t>
            </a:r>
            <a:r>
              <a:rPr lang="tr-TR" sz="2400" dirty="0">
                <a:solidFill>
                  <a:srgbClr val="D82331"/>
                </a:solidFill>
              </a:rPr>
              <a:t>“Self Determinasyon”</a:t>
            </a:r>
            <a:r>
              <a:rPr lang="tr-TR" sz="2400" dirty="0"/>
              <a:t> (kendi kaderini tayin) ilkesiydi. Ancak İmparatorluklardan kopan birbirine rakip milliyetçi toplumlar arasında tercih yapılırken bu slogan işlemedi. Örneğin Osmanlı İmparatorluğu’ndan kopan Ortadoğu toprakları üzerinde yaşayan halklar bağımsız devlet kuramadılar. </a:t>
            </a:r>
          </a:p>
          <a:p>
            <a:r>
              <a:rPr lang="tr-TR" sz="2400" dirty="0"/>
              <a:t>Yine Wilson İlkeleri’nin 12. maddesi </a:t>
            </a:r>
            <a:r>
              <a:rPr lang="tr-TR" sz="2400" dirty="0">
                <a:solidFill>
                  <a:schemeClr val="accent1"/>
                </a:solidFill>
              </a:rPr>
              <a:t>işletilmeyip</a:t>
            </a:r>
            <a:r>
              <a:rPr lang="tr-TR" sz="2400" dirty="0"/>
              <a:t> Türklerin yaşadığı topraklar işgale açıldı.</a:t>
            </a:r>
          </a:p>
          <a:p>
            <a:r>
              <a:rPr lang="tr-TR" sz="2400" dirty="0"/>
              <a:t>Konferans toplanmadan önce tüm dünya basınında ve devletlerin kamuoylarında Konferans’a katılan devletlerin kuracakları yeni dünya düzeninin Wilson ilkelerine uygun olacağını yazmakta ve düşünmekteydi. Buna göre:</a:t>
            </a:r>
          </a:p>
          <a:p>
            <a:r>
              <a:rPr lang="tr-TR" sz="2400" dirty="0">
                <a:solidFill>
                  <a:srgbClr val="D82331"/>
                </a:solidFill>
              </a:rPr>
              <a:t>A.</a:t>
            </a:r>
            <a:r>
              <a:rPr lang="tr-TR" sz="2400" dirty="0"/>
              <a:t> Devletler arası ilişkilerde gizli anlaşmalar sistemi son bulacak, devletler şeffaf, açık diplomasi usulünü benimseyeceklerdi. </a:t>
            </a:r>
            <a:r>
              <a:rPr lang="tr-TR" sz="2400" dirty="0">
                <a:solidFill>
                  <a:srgbClr val="D82331"/>
                </a:solidFill>
              </a:rPr>
              <a:t>B.</a:t>
            </a:r>
            <a:r>
              <a:rPr lang="tr-TR" sz="2400" dirty="0"/>
              <a:t> Dünya ticareti ve limanları bürün devletlere serbest olacaktı. </a:t>
            </a:r>
            <a:r>
              <a:rPr lang="tr-TR" sz="2400" dirty="0">
                <a:solidFill>
                  <a:srgbClr val="D82331"/>
                </a:solidFill>
              </a:rPr>
              <a:t>C.</a:t>
            </a:r>
            <a:r>
              <a:rPr lang="tr-TR" sz="2400" dirty="0"/>
              <a:t> Yenik devletlerden toprak talep edilmeyecek, adil şartlarda bir barış yapılacaktı. </a:t>
            </a:r>
          </a:p>
          <a:p>
            <a:endParaRPr lang="tr-TR" sz="2400" dirty="0"/>
          </a:p>
          <a:p>
            <a:pPr>
              <a:buFont typeface="Arial" charset="0"/>
              <a:buNone/>
            </a:pPr>
            <a:endParaRPr lang="tr-TR"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3"/>
          <p:cNvSpPr>
            <a:spLocks noGrp="1"/>
          </p:cNvSpPr>
          <p:nvPr>
            <p:ph type="body" idx="4294967295"/>
          </p:nvPr>
        </p:nvSpPr>
        <p:spPr>
          <a:xfrm>
            <a:off x="0" y="0"/>
            <a:ext cx="12191999" cy="6858000"/>
          </a:xfrm>
        </p:spPr>
        <p:txBody>
          <a:bodyPr/>
          <a:lstStyle/>
          <a:p>
            <a:pPr algn="just">
              <a:lnSpc>
                <a:spcPct val="80000"/>
              </a:lnSpc>
            </a:pPr>
            <a:r>
              <a:rPr lang="tr-TR" sz="2400" dirty="0">
                <a:solidFill>
                  <a:srgbClr val="D82331"/>
                </a:solidFill>
              </a:rPr>
              <a:t>Ancak;</a:t>
            </a:r>
            <a:r>
              <a:rPr lang="tr-TR" sz="2400" dirty="0"/>
              <a:t> Emperyalist devler arasındaki çıkar çatışması tüm bu umutları boşa çıkardı. Savaş sonrası düzene ilişkin bütün konular yenen devletlerce tek taraflı olarak çözülmek istendi. Bunun için, beş büyük devletin (</a:t>
            </a:r>
            <a:r>
              <a:rPr lang="tr-TR" sz="2400" dirty="0">
                <a:solidFill>
                  <a:srgbClr val="D82331"/>
                </a:solidFill>
              </a:rPr>
              <a:t>İngiltere, Fransa, İtalya ABD, Japonya</a:t>
            </a:r>
            <a:r>
              <a:rPr lang="tr-TR" sz="2400" dirty="0"/>
              <a:t>) ikişer temsilcisinden oluşan “</a:t>
            </a:r>
            <a:r>
              <a:rPr lang="tr-TR" sz="2400" dirty="0">
                <a:solidFill>
                  <a:schemeClr val="accent1"/>
                </a:solidFill>
              </a:rPr>
              <a:t>Onlar Konseyi</a:t>
            </a:r>
            <a:r>
              <a:rPr lang="tr-TR" sz="2400" dirty="0"/>
              <a:t>” kuruldu. Japonya’nın konferanstan çekilmesinden sonra dört büyük devlet temsilcileri “Dörtler </a:t>
            </a:r>
            <a:r>
              <a:rPr lang="tr-TR" sz="2400" dirty="0" err="1"/>
              <a:t>Konseyi”ni</a:t>
            </a:r>
            <a:r>
              <a:rPr lang="tr-TR" sz="2400" dirty="0"/>
              <a:t> oluşturdular. </a:t>
            </a:r>
          </a:p>
          <a:p>
            <a:pPr algn="just">
              <a:lnSpc>
                <a:spcPct val="80000"/>
              </a:lnSpc>
            </a:pPr>
            <a:r>
              <a:rPr lang="tr-TR" sz="2400" dirty="0"/>
              <a:t>“</a:t>
            </a:r>
            <a:r>
              <a:rPr lang="tr-TR" sz="2400" dirty="0">
                <a:solidFill>
                  <a:srgbClr val="D82331"/>
                </a:solidFill>
              </a:rPr>
              <a:t>Adil bir barış yapmak</a:t>
            </a:r>
            <a:r>
              <a:rPr lang="tr-TR" sz="2400" dirty="0"/>
              <a:t>” söyleminde olan yenen devletler yenik devlet temsilcilerini konferansa davet etmediler. Barış antlaşmaları tek taraflı olarak hazırlandı ve yenik devlet temsilcileri hazırlanan antlaşma metinlerini imzalamak üzere Paris’e davet edildiler</a:t>
            </a:r>
          </a:p>
          <a:p>
            <a:pPr algn="just">
              <a:lnSpc>
                <a:spcPct val="80000"/>
              </a:lnSpc>
            </a:pPr>
            <a:r>
              <a:rPr lang="tr-TR" sz="2400" dirty="0"/>
              <a:t>İngiltere, Fransa ve İtalya savaş dolayısıyla uğradıkları zararların tamiratlarını istiyorlardı. Özellikle </a:t>
            </a:r>
            <a:r>
              <a:rPr lang="tr-TR" sz="2400" dirty="0">
                <a:solidFill>
                  <a:srgbClr val="D82331"/>
                </a:solidFill>
              </a:rPr>
              <a:t>Fransa,</a:t>
            </a:r>
            <a:r>
              <a:rPr lang="tr-TR" sz="2400" dirty="0"/>
              <a:t> Avrupa kıtasında Almanların yeniden toparlanamayacak şekilde ve bir daha kendi karşısına çıkamayacak şekilde ezilmesini istiyordu. </a:t>
            </a:r>
          </a:p>
          <a:p>
            <a:pPr algn="just">
              <a:lnSpc>
                <a:spcPct val="80000"/>
              </a:lnSpc>
            </a:pPr>
            <a:r>
              <a:rPr lang="tr-TR" sz="2400" dirty="0">
                <a:solidFill>
                  <a:srgbClr val="D82331"/>
                </a:solidFill>
              </a:rPr>
              <a:t>İngiltere,</a:t>
            </a:r>
            <a:r>
              <a:rPr lang="tr-TR" sz="2400" dirty="0"/>
              <a:t> savaş süresince uğradığı zararlar bir yana, Almanya’nın donanmasına ve sömürgelerine el koyarak güçsüzlüğünü (</a:t>
            </a:r>
            <a:r>
              <a:rPr lang="tr-TR" sz="2400" dirty="0">
                <a:solidFill>
                  <a:schemeClr val="accent1"/>
                </a:solidFill>
              </a:rPr>
              <a:t>Hindistan, Mısır, İrlanda sorunlu bölgelerdi</a:t>
            </a:r>
            <a:r>
              <a:rPr lang="tr-TR" sz="2400" dirty="0"/>
              <a:t>) kamufle etme çabasındaydı.</a:t>
            </a:r>
          </a:p>
          <a:p>
            <a:pPr algn="just">
              <a:lnSpc>
                <a:spcPct val="80000"/>
              </a:lnSpc>
            </a:pPr>
            <a:r>
              <a:rPr lang="tr-TR" sz="2400" dirty="0"/>
              <a:t>Savaştan en çok zarar gören </a:t>
            </a:r>
            <a:r>
              <a:rPr lang="tr-TR" sz="2400" dirty="0">
                <a:solidFill>
                  <a:srgbClr val="D82331"/>
                </a:solidFill>
              </a:rPr>
              <a:t>İtalya</a:t>
            </a:r>
            <a:r>
              <a:rPr lang="tr-TR" sz="2400" dirty="0"/>
              <a:t> da Almanların boşalttığı sömürgelerden pay almak ve savaş sırasında gizli anlaşmalarda kendilerine </a:t>
            </a:r>
            <a:r>
              <a:rPr lang="tr-TR" sz="2400" dirty="0" err="1"/>
              <a:t>vaad</a:t>
            </a:r>
            <a:r>
              <a:rPr lang="tr-TR" sz="2400" dirty="0"/>
              <a:t> edilen topraklara (</a:t>
            </a:r>
            <a:r>
              <a:rPr lang="tr-TR" sz="2400" dirty="0">
                <a:solidFill>
                  <a:srgbClr val="A64B52"/>
                </a:solidFill>
              </a:rPr>
              <a:t>Batı Anadolu kıyıları</a:t>
            </a:r>
            <a:r>
              <a:rPr lang="tr-TR" sz="2400" dirty="0"/>
              <a:t>) yerleşerek Akdeniz’de güçlenme çabasındaydı.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3"/>
          <p:cNvSpPr>
            <a:spLocks noGrp="1"/>
          </p:cNvSpPr>
          <p:nvPr>
            <p:ph type="body" idx="4294967295"/>
          </p:nvPr>
        </p:nvSpPr>
        <p:spPr>
          <a:xfrm>
            <a:off x="346364" y="207818"/>
            <a:ext cx="11637817" cy="6456218"/>
          </a:xfrm>
        </p:spPr>
        <p:txBody>
          <a:bodyPr/>
          <a:lstStyle/>
          <a:p>
            <a:pPr algn="just">
              <a:lnSpc>
                <a:spcPct val="70000"/>
              </a:lnSpc>
            </a:pPr>
            <a:r>
              <a:rPr lang="tr-TR" altLang="tr-TR" sz="2400" b="1" u="sng" dirty="0">
                <a:solidFill>
                  <a:srgbClr val="D82331"/>
                </a:solidFill>
              </a:rPr>
              <a:t>ALINAN  KARARLAR</a:t>
            </a:r>
            <a:r>
              <a:rPr lang="tr-TR" altLang="tr-TR" sz="2400" b="1" u="sng" dirty="0"/>
              <a:t>:</a:t>
            </a:r>
          </a:p>
          <a:p>
            <a:pPr algn="just">
              <a:lnSpc>
                <a:spcPct val="70000"/>
              </a:lnSpc>
            </a:pPr>
            <a:r>
              <a:rPr lang="tr-TR" altLang="tr-TR" sz="2400" b="1" dirty="0"/>
              <a:t>Polonya’nın sınırları çizilerek bağımsız olarak yeniden kuruldu.</a:t>
            </a:r>
          </a:p>
          <a:p>
            <a:pPr algn="just">
              <a:lnSpc>
                <a:spcPct val="70000"/>
              </a:lnSpc>
            </a:pPr>
            <a:r>
              <a:rPr lang="tr-TR" altLang="tr-TR" sz="2400" b="1" dirty="0"/>
              <a:t>Kurulan Yugoslavya Devleti’nin bağımsızlığı tanındı.</a:t>
            </a:r>
          </a:p>
          <a:p>
            <a:pPr algn="just">
              <a:lnSpc>
                <a:spcPct val="70000"/>
              </a:lnSpc>
            </a:pPr>
            <a:r>
              <a:rPr lang="tr-TR" altLang="tr-TR" sz="2400" b="1" dirty="0"/>
              <a:t>Çekoslovakya kuruldu, bağımsızlığı tanındı.</a:t>
            </a:r>
          </a:p>
          <a:p>
            <a:pPr algn="just">
              <a:lnSpc>
                <a:spcPct val="70000"/>
              </a:lnSpc>
            </a:pPr>
            <a:r>
              <a:rPr lang="tr-TR" altLang="tr-TR" sz="2400" b="1" dirty="0"/>
              <a:t>Baltık ülkeleri tekrar bağımsız oldular.</a:t>
            </a:r>
          </a:p>
          <a:p>
            <a:pPr algn="just">
              <a:lnSpc>
                <a:spcPct val="70000"/>
              </a:lnSpc>
            </a:pPr>
            <a:r>
              <a:rPr lang="tr-TR" altLang="tr-TR" sz="2400" b="1" dirty="0"/>
              <a:t>Romanya’nın sınırları genişletildi.</a:t>
            </a:r>
          </a:p>
          <a:p>
            <a:pPr marL="742950" lvl="1" indent="-285750" algn="just">
              <a:lnSpc>
                <a:spcPct val="70000"/>
              </a:lnSpc>
            </a:pPr>
            <a:r>
              <a:rPr lang="tr-TR" altLang="tr-TR" b="1" dirty="0">
                <a:solidFill>
                  <a:srgbClr val="D82331"/>
                </a:solidFill>
              </a:rPr>
              <a:t>Fransa böylece istediğini alıyor, kurulan bu yeni devletlerle Almanya’ya karşı güç dengesini sağlıyordu.</a:t>
            </a:r>
            <a:r>
              <a:rPr lang="tr-TR" altLang="tr-TR" sz="2000" b="1" dirty="0"/>
              <a:t> </a:t>
            </a:r>
          </a:p>
          <a:p>
            <a:pPr algn="just">
              <a:lnSpc>
                <a:spcPct val="70000"/>
              </a:lnSpc>
            </a:pPr>
            <a:r>
              <a:rPr lang="tr-TR" altLang="tr-TR" sz="2400" b="1" dirty="0"/>
              <a:t>Rusya kurulan dünya sisteminden dışlanmaya çalışıldı.</a:t>
            </a:r>
          </a:p>
          <a:p>
            <a:pPr algn="just">
              <a:lnSpc>
                <a:spcPct val="70000"/>
              </a:lnSpc>
            </a:pPr>
            <a:r>
              <a:rPr lang="tr-TR" altLang="tr-TR" sz="2400" b="1" dirty="0"/>
              <a:t>Konferans sonunda Osmanlı Devleti hariç olmak üzere diğer yenik devletlerle barış antlaşmaları imzalandı:</a:t>
            </a:r>
          </a:p>
          <a:p>
            <a:pPr algn="just">
              <a:lnSpc>
                <a:spcPct val="70000"/>
              </a:lnSpc>
            </a:pPr>
            <a:r>
              <a:rPr lang="tr-TR" altLang="tr-TR" sz="2400" b="1" dirty="0"/>
              <a:t>Almanya: </a:t>
            </a:r>
            <a:r>
              <a:rPr lang="tr-TR" altLang="tr-TR" sz="2400" dirty="0" err="1">
                <a:solidFill>
                  <a:srgbClr val="D82331"/>
                </a:solidFill>
              </a:rPr>
              <a:t>Versay</a:t>
            </a:r>
            <a:r>
              <a:rPr lang="tr-TR" altLang="tr-TR" sz="2400" b="1" dirty="0">
                <a:solidFill>
                  <a:srgbClr val="D82331"/>
                </a:solidFill>
              </a:rPr>
              <a:t> </a:t>
            </a:r>
            <a:r>
              <a:rPr lang="tr-TR" altLang="tr-TR" sz="2400" dirty="0">
                <a:solidFill>
                  <a:srgbClr val="D82331"/>
                </a:solidFill>
              </a:rPr>
              <a:t>Antlaşması</a:t>
            </a:r>
            <a:r>
              <a:rPr lang="tr-TR" altLang="tr-TR" sz="1400" dirty="0"/>
              <a:t> </a:t>
            </a:r>
            <a:r>
              <a:rPr lang="tr-TR" altLang="tr-TR" sz="2400" b="1" dirty="0"/>
              <a:t>(28 Haziran 1919)</a:t>
            </a:r>
          </a:p>
          <a:p>
            <a:pPr algn="just">
              <a:lnSpc>
                <a:spcPct val="70000"/>
              </a:lnSpc>
            </a:pPr>
            <a:r>
              <a:rPr lang="tr-TR" altLang="tr-TR" sz="2400" b="1" dirty="0"/>
              <a:t>Avusturya: </a:t>
            </a:r>
            <a:r>
              <a:rPr lang="tr-TR" altLang="tr-TR" sz="2400" dirty="0">
                <a:solidFill>
                  <a:srgbClr val="D82331"/>
                </a:solidFill>
              </a:rPr>
              <a:t>Saint </a:t>
            </a:r>
            <a:r>
              <a:rPr lang="tr-TR" altLang="tr-TR" sz="2400" dirty="0" err="1">
                <a:solidFill>
                  <a:srgbClr val="D82331"/>
                </a:solidFill>
              </a:rPr>
              <a:t>Germain</a:t>
            </a:r>
            <a:r>
              <a:rPr lang="tr-TR" altLang="tr-TR" sz="2400" dirty="0">
                <a:solidFill>
                  <a:srgbClr val="D82331"/>
                </a:solidFill>
              </a:rPr>
              <a:t> Antlaşması</a:t>
            </a:r>
            <a:r>
              <a:rPr lang="tr-TR" altLang="tr-TR" sz="1400" dirty="0"/>
              <a:t> </a:t>
            </a:r>
            <a:r>
              <a:rPr lang="tr-TR" altLang="tr-TR" sz="2400" b="1" dirty="0"/>
              <a:t>(10 Eylül 1919)</a:t>
            </a:r>
          </a:p>
          <a:p>
            <a:pPr algn="just">
              <a:lnSpc>
                <a:spcPct val="70000"/>
              </a:lnSpc>
            </a:pPr>
            <a:r>
              <a:rPr lang="tr-TR" altLang="tr-TR" sz="2400" b="1" dirty="0"/>
              <a:t>Macaristan </a:t>
            </a:r>
            <a:r>
              <a:rPr lang="tr-TR" altLang="tr-TR" sz="2400" dirty="0" err="1">
                <a:solidFill>
                  <a:srgbClr val="D82331"/>
                </a:solidFill>
              </a:rPr>
              <a:t>Trianon</a:t>
            </a:r>
            <a:r>
              <a:rPr lang="tr-TR" altLang="tr-TR" sz="2400" dirty="0">
                <a:solidFill>
                  <a:srgbClr val="D82331"/>
                </a:solidFill>
              </a:rPr>
              <a:t> (</a:t>
            </a:r>
            <a:r>
              <a:rPr lang="tr-TR" altLang="tr-TR" sz="2400" dirty="0" err="1">
                <a:solidFill>
                  <a:srgbClr val="D82331"/>
                </a:solidFill>
              </a:rPr>
              <a:t>Triyanon</a:t>
            </a:r>
            <a:r>
              <a:rPr lang="tr-TR" altLang="tr-TR" sz="2400" dirty="0">
                <a:solidFill>
                  <a:srgbClr val="D82331"/>
                </a:solidFill>
              </a:rPr>
              <a:t>)Antlaşması</a:t>
            </a:r>
            <a:r>
              <a:rPr lang="tr-TR" altLang="tr-TR" sz="1400" dirty="0"/>
              <a:t> </a:t>
            </a:r>
            <a:r>
              <a:rPr lang="tr-TR" altLang="tr-TR" sz="2400" b="1" dirty="0"/>
              <a:t>(4 Haziran 1919)</a:t>
            </a:r>
          </a:p>
          <a:p>
            <a:pPr algn="just">
              <a:lnSpc>
                <a:spcPct val="70000"/>
              </a:lnSpc>
            </a:pPr>
            <a:r>
              <a:rPr lang="tr-TR" altLang="tr-TR" sz="2400" b="1" dirty="0"/>
              <a:t>Bulgaristan </a:t>
            </a:r>
            <a:r>
              <a:rPr lang="tr-TR" altLang="tr-TR" sz="2400" dirty="0" err="1">
                <a:solidFill>
                  <a:srgbClr val="D82331"/>
                </a:solidFill>
              </a:rPr>
              <a:t>Neuilly</a:t>
            </a:r>
            <a:r>
              <a:rPr lang="tr-TR" altLang="tr-TR" sz="2400" dirty="0">
                <a:solidFill>
                  <a:srgbClr val="D82331"/>
                </a:solidFill>
              </a:rPr>
              <a:t> Antlaşması</a:t>
            </a:r>
            <a:r>
              <a:rPr lang="tr-TR" altLang="tr-TR" sz="1400" dirty="0"/>
              <a:t> </a:t>
            </a:r>
            <a:r>
              <a:rPr lang="tr-TR" altLang="tr-TR" sz="2400" b="1" dirty="0"/>
              <a:t>(27 Kasım 1919)</a:t>
            </a:r>
          </a:p>
          <a:p>
            <a:pPr marL="742950" lvl="1" indent="-285750" algn="just">
              <a:lnSpc>
                <a:spcPct val="70000"/>
              </a:lnSpc>
            </a:pPr>
            <a:endParaRPr lang="tr-TR" altLang="tr-TR" b="1" dirty="0">
              <a:solidFill>
                <a:srgbClr val="D82331"/>
              </a:solidFill>
            </a:endParaRPr>
          </a:p>
          <a:p>
            <a:pPr marL="742950" lvl="1" indent="-285750" algn="just">
              <a:lnSpc>
                <a:spcPct val="70000"/>
              </a:lnSpc>
            </a:pPr>
            <a:r>
              <a:rPr lang="tr-TR" altLang="tr-TR" b="1" dirty="0">
                <a:solidFill>
                  <a:srgbClr val="D82331"/>
                </a:solidFill>
              </a:rPr>
              <a:t>Osmanlı Devleti ile yapılacak barış konusunda anlaşılamadı.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3"/>
          <p:cNvSpPr>
            <a:spLocks noGrp="1"/>
          </p:cNvSpPr>
          <p:nvPr>
            <p:ph type="body" idx="4294967295"/>
          </p:nvPr>
        </p:nvSpPr>
        <p:spPr>
          <a:xfrm>
            <a:off x="124691" y="398463"/>
            <a:ext cx="11776364" cy="6027737"/>
          </a:xfrm>
        </p:spPr>
        <p:txBody>
          <a:bodyPr/>
          <a:lstStyle/>
          <a:p>
            <a:pPr algn="just"/>
            <a:r>
              <a:rPr lang="tr-TR" altLang="tr-TR" sz="2400" dirty="0"/>
              <a:t>Barış konferansında </a:t>
            </a:r>
            <a:r>
              <a:rPr lang="tr-TR" altLang="tr-TR" sz="2400" b="1" dirty="0">
                <a:solidFill>
                  <a:srgbClr val="D82331"/>
                </a:solidFill>
              </a:rPr>
              <a:t>CEMİYET-İ AKVAM </a:t>
            </a:r>
            <a:r>
              <a:rPr lang="tr-TR" altLang="tr-TR" sz="2400" b="1" dirty="0">
                <a:solidFill>
                  <a:schemeClr val="hlink"/>
                </a:solidFill>
              </a:rPr>
              <a:t>(MİLLETLER CEMİYETİ)</a:t>
            </a:r>
            <a:r>
              <a:rPr lang="tr-TR" altLang="tr-TR" sz="2400" b="1" dirty="0"/>
              <a:t> </a:t>
            </a:r>
            <a:r>
              <a:rPr lang="tr-TR" altLang="tr-TR" sz="2400" dirty="0"/>
              <a:t>kuruldu:</a:t>
            </a:r>
          </a:p>
          <a:p>
            <a:pPr algn="just"/>
            <a:r>
              <a:rPr lang="tr-TR" altLang="tr-TR" sz="2400" dirty="0"/>
              <a:t>Ancak Milletler Cemiyeti emperyalist devletlerin denetiminde ve onların çıkarlarına uygun kurulduğu için dünya barışını koruyamamıştır.</a:t>
            </a:r>
          </a:p>
          <a:p>
            <a:pPr algn="just">
              <a:lnSpc>
                <a:spcPct val="80000"/>
              </a:lnSpc>
            </a:pPr>
            <a:r>
              <a:rPr lang="tr-TR" altLang="tr-TR" sz="2400" dirty="0">
                <a:solidFill>
                  <a:srgbClr val="A64B52"/>
                </a:solidFill>
              </a:rPr>
              <a:t>Sömürgecilik</a:t>
            </a:r>
            <a:r>
              <a:rPr lang="tr-TR" altLang="tr-TR" sz="2400" dirty="0"/>
              <a:t>  yerine  </a:t>
            </a:r>
            <a:r>
              <a:rPr lang="tr-TR" altLang="tr-TR" sz="2400" dirty="0">
                <a:solidFill>
                  <a:schemeClr val="hlink"/>
                </a:solidFill>
              </a:rPr>
              <a:t>MANDA (HİMAYE)</a:t>
            </a:r>
            <a:r>
              <a:rPr lang="tr-TR" altLang="tr-TR" sz="2400" dirty="0"/>
              <a:t> , savaş tazminatı  yerine  </a:t>
            </a:r>
            <a:r>
              <a:rPr lang="tr-TR" altLang="tr-TR" sz="2400" dirty="0">
                <a:solidFill>
                  <a:schemeClr val="hlink"/>
                </a:solidFill>
              </a:rPr>
              <a:t>ONARIM(TAMİRAT) PARASI</a:t>
            </a:r>
            <a:r>
              <a:rPr lang="tr-TR" altLang="tr-TR" sz="2400" b="1" u="sng" dirty="0"/>
              <a:t> </a:t>
            </a:r>
            <a:r>
              <a:rPr lang="tr-TR" altLang="tr-TR" sz="2400" dirty="0"/>
              <a:t>sistemi getirildi. Bu durum ABD’nin büyük tepkisini çekti.</a:t>
            </a:r>
          </a:p>
          <a:p>
            <a:pPr algn="just">
              <a:lnSpc>
                <a:spcPct val="80000"/>
              </a:lnSpc>
            </a:pPr>
            <a:r>
              <a:rPr lang="tr-TR" altLang="tr-TR" sz="2400" dirty="0"/>
              <a:t>Hiçbir emperyalist devlet Almanya’nın savaş sonunda kolonilerini geri almasını istemiyordu. Bunun yanında Avrupa devlet ve toplumları sömürge düzen ve anlayışlarından vazgeçme taraftarı değillerdi. Bu nedenle o günlerde Wilson ilkelerine aykırı görünen Sömürge yerine Manda kavramını konferans gündemine getirerek Wilson’a kabul ettirmeyi başardılar.</a:t>
            </a:r>
          </a:p>
          <a:p>
            <a:pPr algn="just">
              <a:lnSpc>
                <a:spcPct val="80000"/>
              </a:lnSpc>
            </a:pPr>
            <a:r>
              <a:rPr lang="tr-TR" sz="2400" dirty="0" err="1"/>
              <a:t>Ortadoğuda</a:t>
            </a:r>
            <a:r>
              <a:rPr lang="tr-TR" sz="2400" dirty="0"/>
              <a:t> Manda yönetimleri kuruldu. İngilizler Irak; Filistin, Lübnan Mısır’ın yönetimini üstlendi. Suriye Fransız mandası altına verildi.</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p:cNvSpPr>
          <p:nvPr>
            <p:ph type="body" idx="1"/>
          </p:nvPr>
        </p:nvSpPr>
        <p:spPr>
          <a:xfrm>
            <a:off x="809625" y="523875"/>
            <a:ext cx="10544175" cy="5653088"/>
          </a:xfrm>
        </p:spPr>
        <p:txBody>
          <a:bodyPr/>
          <a:lstStyle/>
          <a:p>
            <a:pPr algn="just">
              <a:lnSpc>
                <a:spcPct val="80000"/>
              </a:lnSpc>
            </a:pPr>
            <a:r>
              <a:rPr lang="tr-TR" altLang="tr-TR" sz="2400" dirty="0">
                <a:solidFill>
                  <a:srgbClr val="D82331"/>
                </a:solidFill>
                <a:latin typeface="Arial" charset="0"/>
              </a:rPr>
              <a:t>Paris Barış Konferansı’nda Osmanlı Devleti:</a:t>
            </a:r>
          </a:p>
          <a:p>
            <a:pPr algn="just">
              <a:lnSpc>
                <a:spcPct val="80000"/>
              </a:lnSpc>
            </a:pPr>
            <a:r>
              <a:rPr lang="tr-TR" altLang="tr-TR" sz="2400" dirty="0">
                <a:solidFill>
                  <a:srgbClr val="D82331"/>
                </a:solidFill>
                <a:latin typeface="Arial" charset="0"/>
              </a:rPr>
              <a:t>Batı Anadolu:</a:t>
            </a:r>
          </a:p>
          <a:p>
            <a:pPr algn="just">
              <a:lnSpc>
                <a:spcPct val="80000"/>
              </a:lnSpc>
            </a:pPr>
            <a:r>
              <a:rPr lang="tr-TR" altLang="tr-TR" sz="2000" dirty="0">
                <a:latin typeface="Arial" charset="0"/>
              </a:rPr>
              <a:t>Paris Barış Konferansı’nda görüşülen en önemli sorunlardan biri de “Doğu Sorunu” yani Osmanlı Devleti’nden ayrılan Ortadoğu topraklarının, İstanbul’un ve Anadolu’nun geleceği konusuydu.</a:t>
            </a:r>
          </a:p>
          <a:p>
            <a:pPr algn="just">
              <a:lnSpc>
                <a:spcPct val="80000"/>
              </a:lnSpc>
            </a:pPr>
            <a:r>
              <a:rPr lang="tr-TR" altLang="tr-TR" sz="2000" dirty="0">
                <a:solidFill>
                  <a:srgbClr val="D82331"/>
                </a:solidFill>
                <a:latin typeface="Arial" charset="0"/>
              </a:rPr>
              <a:t>Konferansta etkili olan görüş:</a:t>
            </a:r>
            <a:r>
              <a:rPr lang="tr-TR" altLang="tr-TR" sz="2000" dirty="0">
                <a:latin typeface="Arial" charset="0"/>
              </a:rPr>
              <a:t> Osmanlı devleti ve yöneticilerinin savaş suçlusu olduğu doğrultusundaydı. Zira Osmanlı Devleti savaşa girerek hem savaşın süresini uzatmış (özellikle Çanakkale Savaşı) hem de insan ve kaynak kaybını arttırmıştı. </a:t>
            </a:r>
          </a:p>
          <a:p>
            <a:pPr algn="just">
              <a:lnSpc>
                <a:spcPct val="80000"/>
              </a:lnSpc>
            </a:pPr>
            <a:r>
              <a:rPr lang="tr-TR" altLang="tr-TR" sz="2000" dirty="0">
                <a:latin typeface="Arial" charset="0"/>
              </a:rPr>
              <a:t>Diğer yandan konferansa katılan delegeler “Haçlı </a:t>
            </a:r>
            <a:r>
              <a:rPr lang="tr-TR" altLang="tr-TR" sz="2000" dirty="0" err="1">
                <a:latin typeface="Arial" charset="0"/>
              </a:rPr>
              <a:t>Zihniyetleri”ni</a:t>
            </a:r>
            <a:r>
              <a:rPr lang="tr-TR" altLang="tr-TR" sz="2000" dirty="0">
                <a:latin typeface="Arial" charset="0"/>
              </a:rPr>
              <a:t> gizlemiyorlar, Türk-Müslüman düşmanlığını, milliyetçi duygunun da etkisiyle her fırsatta açığa vuruyorlardı. </a:t>
            </a:r>
          </a:p>
          <a:p>
            <a:pPr algn="just">
              <a:lnSpc>
                <a:spcPct val="80000"/>
              </a:lnSpc>
            </a:pPr>
            <a:r>
              <a:rPr lang="tr-TR" altLang="tr-TR" sz="2000" dirty="0">
                <a:latin typeface="Arial" charset="0"/>
              </a:rPr>
              <a:t>İstanbul ve Anadolu’nun geleceğinin görüşüldüğü 3 Şubat 1919 ve sonraki tarihlerde Yunanistan temsilcisi Venizelos’un talepleri görüşülürken bu durum açıkça görülür. Lloyd George ve Clemenceau’ya göre: </a:t>
            </a:r>
            <a:r>
              <a:rPr lang="tr-TR" altLang="tr-TR" sz="2000" dirty="0">
                <a:solidFill>
                  <a:srgbClr val="D82331"/>
                </a:solidFill>
                <a:latin typeface="Arial" charset="0"/>
              </a:rPr>
              <a:t>“Barbar Türkler”!</a:t>
            </a:r>
            <a:r>
              <a:rPr lang="tr-TR" altLang="tr-TR" sz="2000" dirty="0">
                <a:latin typeface="Arial" charset="0"/>
              </a:rPr>
              <a:t> Yüzyıllardan beri hem balkanlarda hem Anadolu’da yaşayan farklı etnik unsurlara zulmetmişler, medeniyete düşman bir unsur haline gelmişlerdi. Bir an önce İstanbul Türklerden alınmalı, Türkler geldikleri yere, Orta Asya’ya sürülmeliydiler.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3"/>
          <p:cNvSpPr>
            <a:spLocks noGrp="1"/>
          </p:cNvSpPr>
          <p:nvPr>
            <p:ph type="body" idx="1"/>
          </p:nvPr>
        </p:nvSpPr>
        <p:spPr>
          <a:xfrm>
            <a:off x="581891" y="637309"/>
            <a:ext cx="10771909" cy="5971309"/>
          </a:xfrm>
        </p:spPr>
        <p:txBody>
          <a:bodyPr/>
          <a:lstStyle/>
          <a:p>
            <a:pPr algn="just">
              <a:lnSpc>
                <a:spcPct val="70000"/>
              </a:lnSpc>
            </a:pPr>
            <a:r>
              <a:rPr lang="tr-TR" altLang="tr-TR" sz="2400" dirty="0">
                <a:solidFill>
                  <a:srgbClr val="D82331"/>
                </a:solidFill>
              </a:rPr>
              <a:t>“</a:t>
            </a:r>
            <a:r>
              <a:rPr lang="tr-TR" altLang="tr-TR" sz="2400" dirty="0" err="1">
                <a:solidFill>
                  <a:srgbClr val="D82331"/>
                </a:solidFill>
              </a:rPr>
              <a:t>Megali</a:t>
            </a:r>
            <a:r>
              <a:rPr lang="tr-TR" altLang="tr-TR" sz="2400" dirty="0">
                <a:solidFill>
                  <a:srgbClr val="D82331"/>
                </a:solidFill>
              </a:rPr>
              <a:t> </a:t>
            </a:r>
            <a:r>
              <a:rPr lang="tr-TR" altLang="tr-TR" sz="2400" dirty="0" err="1">
                <a:solidFill>
                  <a:srgbClr val="D82331"/>
                </a:solidFill>
              </a:rPr>
              <a:t>İdea”</a:t>
            </a:r>
            <a:r>
              <a:rPr lang="tr-TR" altLang="tr-TR" sz="2400" dirty="0" err="1"/>
              <a:t>yı</a:t>
            </a:r>
            <a:r>
              <a:rPr lang="tr-TR" altLang="tr-TR" sz="2400" dirty="0"/>
              <a:t> gerçekleştirme amacını güden Venizelos yunan taleplerini konferans gündemine getirdiğinde, hem muhataplarının Türk düşmanlığı hem de Konferansa katılan emperyalist devletlerin çıkar çatışmaları sonucunda tezlerinin karşılık bulduğunu gördü. </a:t>
            </a:r>
          </a:p>
          <a:p>
            <a:pPr algn="just">
              <a:lnSpc>
                <a:spcPct val="70000"/>
              </a:lnSpc>
            </a:pPr>
            <a:r>
              <a:rPr lang="tr-TR" altLang="tr-TR" sz="2400" dirty="0"/>
              <a:t>Yunanistan Trakya, İstanbul ve Batı Anadolu’yu istedi. Karadeniz coğrafyasında da bağımsız bir Pontus (Rum) devleti talep etti. Sahte nüfus istatistikleri ve Fener Rum Patriği’nin de görüşleriyle iddiasını destekleme yoluna gitti. </a:t>
            </a:r>
          </a:p>
          <a:p>
            <a:pPr algn="just">
              <a:lnSpc>
                <a:spcPct val="70000"/>
              </a:lnSpc>
            </a:pPr>
            <a:r>
              <a:rPr lang="tr-TR" altLang="tr-TR" sz="2400" dirty="0"/>
              <a:t>Venizelos’un taleplerinin İngilizlerin Doğu politikasıyla örtüşmesi, Fransa’nın İtalya’ya duyduğu güvensizlik ve Türk düşmanlığı Venizelos’un taleplerinin onaylanmasını sağladı. Mayıs 1919’da Wilson’un da ikna edilmesiyle </a:t>
            </a:r>
            <a:r>
              <a:rPr lang="tr-TR" altLang="tr-TR" sz="2400" dirty="0" err="1"/>
              <a:t>B.Anadolu</a:t>
            </a:r>
            <a:r>
              <a:rPr lang="tr-TR" altLang="tr-TR" sz="2400" dirty="0"/>
              <a:t> (İzmir çevresi) Rum nüfusun fazla olduğu  bahanesiyle  </a:t>
            </a:r>
            <a:r>
              <a:rPr lang="tr-TR" altLang="tr-TR" sz="2400" dirty="0">
                <a:solidFill>
                  <a:schemeClr val="hlink"/>
                </a:solidFill>
              </a:rPr>
              <a:t>İTALYA</a:t>
            </a:r>
            <a:r>
              <a:rPr lang="tr-TR" altLang="tr-TR" sz="2400" dirty="0"/>
              <a:t> yerine </a:t>
            </a:r>
            <a:r>
              <a:rPr lang="tr-TR" altLang="tr-TR" sz="2400" b="1" dirty="0" err="1">
                <a:solidFill>
                  <a:srgbClr val="D82331"/>
                </a:solidFill>
              </a:rPr>
              <a:t>YUNANİSTAN’a</a:t>
            </a:r>
            <a:r>
              <a:rPr lang="tr-TR" altLang="tr-TR" sz="2400" b="1" dirty="0"/>
              <a:t> </a:t>
            </a:r>
            <a:r>
              <a:rPr lang="tr-TR" altLang="tr-TR" sz="2400" dirty="0"/>
              <a:t>verildi. </a:t>
            </a:r>
          </a:p>
          <a:p>
            <a:pPr algn="just">
              <a:lnSpc>
                <a:spcPct val="70000"/>
              </a:lnSpc>
            </a:pPr>
            <a:r>
              <a:rPr lang="tr-TR" altLang="tr-TR" sz="2400" dirty="0"/>
              <a:t>15 Mayıs 1919’da Batı Anadolu Yunan işgaline açıldı.</a:t>
            </a:r>
          </a:p>
          <a:p>
            <a:pPr algn="just">
              <a:lnSpc>
                <a:spcPct val="70000"/>
              </a:lnSpc>
            </a:pPr>
            <a:r>
              <a:rPr lang="tr-TR" sz="2400" dirty="0">
                <a:solidFill>
                  <a:srgbClr val="D82331"/>
                </a:solidFill>
              </a:rPr>
              <a:t>Konferansta İstanbul ve Anadolu’nun yönetimi konusunda bir sonuca varılamadı. Her ne kadar kurulması kararlaştırılan </a:t>
            </a:r>
            <a:r>
              <a:rPr lang="tr-TR" sz="2400" dirty="0">
                <a:solidFill>
                  <a:schemeClr val="hlink"/>
                </a:solidFill>
              </a:rPr>
              <a:t>Büyük Ermenistan’ın</a:t>
            </a:r>
            <a:r>
              <a:rPr lang="tr-TR" sz="2400" dirty="0">
                <a:solidFill>
                  <a:srgbClr val="D82331"/>
                </a:solidFill>
              </a:rPr>
              <a:t> ABD Mandası altına verilmesi kararlaştırılmışsa da bu karar yürürlüğe giremedi.</a:t>
            </a:r>
          </a:p>
          <a:p>
            <a:pPr algn="just">
              <a:lnSpc>
                <a:spcPct val="70000"/>
              </a:lnSpc>
            </a:pPr>
            <a:endParaRPr lang="tr-TR"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p:cNvSpPr>
          <p:nvPr>
            <p:ph type="body" idx="1"/>
          </p:nvPr>
        </p:nvSpPr>
        <p:spPr>
          <a:xfrm>
            <a:off x="809625" y="715963"/>
            <a:ext cx="10544175" cy="5461000"/>
          </a:xfrm>
        </p:spPr>
        <p:txBody>
          <a:bodyPr/>
          <a:lstStyle/>
          <a:p>
            <a:pPr algn="just">
              <a:lnSpc>
                <a:spcPct val="80000"/>
              </a:lnSpc>
            </a:pPr>
            <a:r>
              <a:rPr lang="tr-TR" altLang="tr-TR" b="1" dirty="0">
                <a:solidFill>
                  <a:srgbClr val="A64B52"/>
                </a:solidFill>
              </a:rPr>
              <a:t>Paris Barış Konferansı’nın Sonuçları:</a:t>
            </a:r>
          </a:p>
          <a:p>
            <a:pPr algn="just">
              <a:lnSpc>
                <a:spcPct val="80000"/>
              </a:lnSpc>
            </a:pPr>
            <a:r>
              <a:rPr lang="tr-TR" altLang="tr-TR" dirty="0"/>
              <a:t>Paris Barış Konferansı sonunda imzalan antlaşmalar çok ağır şartlar taşımışlardır. Yenilen devletlere; </a:t>
            </a:r>
            <a:r>
              <a:rPr lang="tr-TR" altLang="tr-TR" dirty="0">
                <a:solidFill>
                  <a:srgbClr val="A64B52"/>
                </a:solidFill>
              </a:rPr>
              <a:t>siyasi, askeri, ekonomik</a:t>
            </a:r>
            <a:r>
              <a:rPr lang="tr-TR" altLang="tr-TR" dirty="0"/>
              <a:t> kısıtlamalar getirilmiştir. Bu durum yeni savaşlara sebebiyet vermiştir. (</a:t>
            </a:r>
            <a:r>
              <a:rPr lang="tr-TR" altLang="tr-TR" dirty="0" err="1"/>
              <a:t>II.Dünya</a:t>
            </a:r>
            <a:r>
              <a:rPr lang="tr-TR" altLang="tr-TR" dirty="0"/>
              <a:t> Savaşı ve Kurtuluş Savaşı gibi)</a:t>
            </a:r>
          </a:p>
          <a:p>
            <a:pPr algn="just">
              <a:lnSpc>
                <a:spcPct val="80000"/>
              </a:lnSpc>
            </a:pPr>
            <a:r>
              <a:rPr lang="tr-TR" altLang="tr-TR" dirty="0"/>
              <a:t>Wilson ilkeleri dikkate alınmamış ve İtilaf devletlerinin çıkarları gözetilmiştir.</a:t>
            </a:r>
          </a:p>
          <a:p>
            <a:pPr algn="just">
              <a:lnSpc>
                <a:spcPct val="80000"/>
              </a:lnSpc>
            </a:pPr>
            <a:r>
              <a:rPr lang="tr-TR" altLang="tr-TR" dirty="0"/>
              <a:t>Avrupa haritası yeniden çizilmiş, İmparatorluklar tarihe karışmış, yeni ulus devletler veya Yugoslavya gibi federe devletler kurulmuştur.</a:t>
            </a:r>
          </a:p>
          <a:p>
            <a:pPr algn="just">
              <a:lnSpc>
                <a:spcPct val="80000"/>
              </a:lnSpc>
            </a:pPr>
            <a:r>
              <a:rPr lang="tr-TR" altLang="tr-TR" dirty="0"/>
              <a:t>Sınırların çizilmesinde milliyet prensibi dikkate alınmadığı için </a:t>
            </a:r>
            <a:r>
              <a:rPr lang="tr-TR" altLang="tr-TR" b="1" u="sng" dirty="0"/>
              <a:t>AZINLIK </a:t>
            </a:r>
            <a:r>
              <a:rPr lang="tr-TR" altLang="tr-TR" dirty="0"/>
              <a:t>sorunlarının artarak devam etmesine yol açmıştır.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
          <p:cNvSpPr>
            <a:spLocks noGrp="1"/>
          </p:cNvSpPr>
          <p:nvPr>
            <p:ph type="body" idx="1"/>
          </p:nvPr>
        </p:nvSpPr>
        <p:spPr>
          <a:xfrm>
            <a:off x="822325" y="482600"/>
            <a:ext cx="10531475" cy="6375400"/>
          </a:xfrm>
        </p:spPr>
        <p:txBody>
          <a:bodyPr/>
          <a:lstStyle/>
          <a:p>
            <a:pPr algn="just"/>
            <a:r>
              <a:rPr lang="tr-TR" dirty="0">
                <a:solidFill>
                  <a:srgbClr val="D82331"/>
                </a:solidFill>
              </a:rPr>
              <a:t>KAFKAS CEPHESİ:</a:t>
            </a:r>
          </a:p>
          <a:p>
            <a:pPr algn="just"/>
            <a:r>
              <a:rPr lang="tr-TR" dirty="0"/>
              <a:t>İlk açılan cephe oldu 1877-1878 Osmanlı-Rus Savaşı’nda kaybedilen toprakları geri almak ümidiyle Kafkas Cephesi açıldı. Kış koşulları dikkate alınmayarak 14 Aralık 1914’te Osmanlı ordusu ileri harekata başladı. 22 Aralık 1914-15 Ocak 1915 tarihleri arasında yapılan savaşlarda Osmanlı kuvvetleri Sarıkamış ve Ardahan’a girmeyi başardı; fakat çok ağır kayıplar verdi ve geri çekilmek zorunda kaldı. Zira </a:t>
            </a:r>
            <a:r>
              <a:rPr lang="tr-TR" dirty="0" err="1">
                <a:solidFill>
                  <a:srgbClr val="A64B52"/>
                </a:solidFill>
              </a:rPr>
              <a:t>Allahüekber</a:t>
            </a:r>
            <a:r>
              <a:rPr lang="tr-TR" dirty="0">
                <a:solidFill>
                  <a:srgbClr val="A64B52"/>
                </a:solidFill>
              </a:rPr>
              <a:t> Dağları’nı</a:t>
            </a:r>
            <a:r>
              <a:rPr lang="tr-TR" dirty="0"/>
              <a:t> aşmaya çalışan 40 bin askerden ancak 3 bini hayatta kalabildi. Büyük çoğunluğu soğuk, hastalık ve açlık yüzünden şehit oldu. Kafkas Cephesi’nde verilen toplam kayıp ise 78 bini buldu. Buna karşılık Rus ordusu 32 bin asker kayıp verdi. </a:t>
            </a:r>
          </a:p>
          <a:p>
            <a:pPr algn="just"/>
            <a:r>
              <a:rPr lang="tr-TR" dirty="0"/>
              <a:t>1916 tarihinde karşı taarruza geçen Rus ordusu Erzurum, Trabzon, Erzincan, Van, Bitlis ve Muş’u da ele geçirdi. </a:t>
            </a:r>
          </a:p>
          <a:p>
            <a:pPr algn="just"/>
            <a:r>
              <a:rPr lang="tr-TR" dirty="0"/>
              <a:t>Muş ve Bitlis aynı yıl Mustafa Kemal’in XVI. Kolordusu tarafından kurtarıldı.</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3"/>
          <p:cNvSpPr>
            <a:spLocks noGrp="1"/>
          </p:cNvSpPr>
          <p:nvPr>
            <p:ph type="body" idx="1"/>
          </p:nvPr>
        </p:nvSpPr>
        <p:spPr>
          <a:xfrm>
            <a:off x="879475" y="454025"/>
            <a:ext cx="10474325" cy="5722938"/>
          </a:xfrm>
        </p:spPr>
        <p:txBody>
          <a:bodyPr/>
          <a:lstStyle/>
          <a:p>
            <a:pPr algn="just">
              <a:lnSpc>
                <a:spcPct val="80000"/>
              </a:lnSpc>
            </a:pPr>
            <a:r>
              <a:rPr lang="tr-TR" dirty="0">
                <a:solidFill>
                  <a:srgbClr val="D82331"/>
                </a:solidFill>
              </a:rPr>
              <a:t>MISIR-FİLİSTİN:</a:t>
            </a:r>
            <a:r>
              <a:rPr lang="tr-TR" dirty="0">
                <a:solidFill>
                  <a:schemeClr val="accent2"/>
                </a:solidFill>
              </a:rPr>
              <a:t> </a:t>
            </a:r>
            <a:r>
              <a:rPr lang="tr-TR" dirty="0"/>
              <a:t>(Kanal Cephesi) 1915 yılı Ocak-Şubat aylarında büyük bir umutla açılan cephe, savaşın sonlarında Osmanlı Ordusunun İskenderun-Musul çizgisine kadar çekilmesine neden oldu. Alman Genelkurmayının etkisiyle Cephenin açılma amacı; Süveyş Kanalı’nı ele geçirerek İngiltere’nin Asya ve Okyanuslardaki sömürgelerle ilişkisini kesmekti. </a:t>
            </a:r>
          </a:p>
          <a:p>
            <a:pPr algn="just">
              <a:lnSpc>
                <a:spcPct val="80000"/>
              </a:lnSpc>
            </a:pPr>
            <a:endParaRPr lang="tr-TR" dirty="0"/>
          </a:p>
          <a:p>
            <a:pPr algn="just">
              <a:lnSpc>
                <a:spcPct val="80000"/>
              </a:lnSpc>
            </a:pPr>
            <a:r>
              <a:rPr lang="tr-TR" dirty="0"/>
              <a:t>Çöl şartlarının neden olduğu kayıplar yüzünden saldırı 14 bin askerle yapıldı. Birkaç yüz Türk askeri Kanalı geçmiş ise de geriden destek gelmediği için tutunamadılar. İngiliz kaynaklarına göre Osmanlı Ordusu, 3.650 kayıp vererek geri çekildi ve 1917’ye kadar Sina’da tutunmaya çalıştı.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İçerik Yer Tutucusu 1"/>
          <p:cNvSpPr>
            <a:spLocks noGrp="1"/>
          </p:cNvSpPr>
          <p:nvPr>
            <p:ph idx="4294967295"/>
          </p:nvPr>
        </p:nvSpPr>
        <p:spPr>
          <a:xfrm>
            <a:off x="410008" y="0"/>
            <a:ext cx="6392573" cy="6705600"/>
          </a:xfrm>
          <a:solidFill>
            <a:schemeClr val="bg1"/>
          </a:solidFill>
        </p:spPr>
        <p:txBody>
          <a:bodyPr/>
          <a:lstStyle/>
          <a:p>
            <a:pPr marL="742950" lvl="1" indent="-285750">
              <a:buFont typeface="Arial" charset="0"/>
              <a:buNone/>
            </a:pPr>
            <a:r>
              <a:rPr lang="tr-TR" sz="2800" dirty="0">
                <a:solidFill>
                  <a:srgbClr val="D82331"/>
                </a:solidFill>
              </a:rPr>
              <a:t>AVRUPA CEPHELERİNDE OSMANLI (Galiçya, Romanya, Makedonya)</a:t>
            </a:r>
          </a:p>
          <a:p>
            <a:pPr marL="419100" indent="-382588" algn="just"/>
            <a:r>
              <a:rPr lang="tr-TR" sz="2400" dirty="0" err="1"/>
              <a:t>I.Dünya</a:t>
            </a:r>
            <a:r>
              <a:rPr lang="tr-TR" sz="2400" dirty="0"/>
              <a:t> Savaşı sırasında 1916 yılında Osmanlı Ordusu </a:t>
            </a:r>
            <a:r>
              <a:rPr lang="tr-TR" sz="2400" b="1" dirty="0"/>
              <a:t>Galiçya ve Romanya’daki muharebelere </a:t>
            </a:r>
            <a:r>
              <a:rPr lang="tr-TR" sz="2400" dirty="0"/>
              <a:t>asker gönderdi.</a:t>
            </a:r>
          </a:p>
          <a:p>
            <a:pPr marL="419100" indent="-382588" algn="just"/>
            <a:r>
              <a:rPr lang="tr-TR" sz="2400" dirty="0"/>
              <a:t>Bunun sebebi Enver Paşa’nın Avrupa’daki cepheleri savaşın düğümü olarak görmesi ve asıl sonucun burada alınacağına inanmasıdır.  En seçkin askerler bu cephelere gönderilmiştir. Ancak Osmanlı ordusunun kendisi yardıma muhtaç iken dışarıya asker göndermesi diğer cephelerdeki kuvvetleri zayıflatmış ve yenilgilere yol açmıştır.</a:t>
            </a:r>
          </a:p>
          <a:p>
            <a:pPr marL="419100" indent="-382588" algn="just"/>
            <a:endParaRPr lang="tr-TR" sz="2400" dirty="0"/>
          </a:p>
          <a:p>
            <a:pPr algn="just">
              <a:lnSpc>
                <a:spcPct val="80000"/>
              </a:lnSpc>
            </a:pPr>
            <a:endParaRPr lang="tr-TR" sz="2400" dirty="0"/>
          </a:p>
          <a:p>
            <a:pPr marL="419100" indent="-382588" algn="just"/>
            <a:endParaRPr lang="tr-TR" sz="2400" dirty="0"/>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109" y="937058"/>
            <a:ext cx="4889500" cy="373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
          <p:cNvSpPr>
            <a:spLocks noGrp="1"/>
          </p:cNvSpPr>
          <p:nvPr>
            <p:ph type="body" idx="1"/>
          </p:nvPr>
        </p:nvSpPr>
        <p:spPr>
          <a:xfrm>
            <a:off x="782638" y="481012"/>
            <a:ext cx="10571162" cy="6072187"/>
          </a:xfrm>
        </p:spPr>
        <p:txBody>
          <a:bodyPr/>
          <a:lstStyle/>
          <a:p>
            <a:pPr algn="just"/>
            <a:r>
              <a:rPr lang="tr-TR" dirty="0">
                <a:solidFill>
                  <a:srgbClr val="D82331"/>
                </a:solidFill>
              </a:rPr>
              <a:t>ÇANAKKALE SAVAŞI: </a:t>
            </a:r>
            <a:r>
              <a:rPr lang="tr-TR" sz="2400" dirty="0"/>
              <a:t>Osmanlı Devleti Eylül 1914’te boğazları kapattıktan ve 14 Kasım’da Almanya’nın savaşa girdikten sonra; İngiltere, Çanakkale Boğazını ele geçirme planını hemen gündeme getirecekti. </a:t>
            </a:r>
          </a:p>
          <a:p>
            <a:pPr algn="just"/>
            <a:r>
              <a:rPr lang="tr-TR" sz="2400" dirty="0"/>
              <a:t>İngiliz Donanma Bakanı Churchill, </a:t>
            </a:r>
            <a:r>
              <a:rPr lang="tr-TR" sz="2400" b="1" dirty="0"/>
              <a:t>“Doğu </a:t>
            </a:r>
            <a:r>
              <a:rPr lang="tr-TR" sz="2400" b="1" dirty="0" err="1"/>
              <a:t>Sorunu”</a:t>
            </a:r>
            <a:r>
              <a:rPr lang="tr-TR" sz="2400" dirty="0" err="1"/>
              <a:t>nu</a:t>
            </a:r>
            <a:r>
              <a:rPr lang="tr-TR" sz="2400" dirty="0"/>
              <a:t>, girişilecek son bir savaşla ve kalıcı olarak çözmeyi amaçlamaktaydı. </a:t>
            </a:r>
          </a:p>
          <a:p>
            <a:pPr algn="just"/>
            <a:r>
              <a:rPr lang="tr-TR" sz="2400" dirty="0"/>
              <a:t>Böylece, denizden girişilecek bir zorlama ile önce boğazlar, hemen ardından başkent İstanbul ele geçirilecekti. </a:t>
            </a:r>
          </a:p>
          <a:p>
            <a:pPr algn="just"/>
            <a:r>
              <a:rPr lang="tr-TR" sz="2400" dirty="0"/>
              <a:t>Ayrıca İtilaf Devletleri, müttefikleri Rusya ile bağlantı sağlayacaklardı.</a:t>
            </a:r>
          </a:p>
          <a:p>
            <a:pPr algn="just"/>
            <a:r>
              <a:rPr lang="tr-TR" sz="2400" dirty="0"/>
              <a:t> Bu durum müttefikler açısından çok geniş fırsat ve sonuçlar yaratacak; Viyana’dan Hindistan’a kadar dünya siyasi haritasının değişmesine, itilaf devletlerinin anlaştıkları yeni dünya düzenin kurulmasına vesile olacaktı. </a:t>
            </a:r>
          </a:p>
          <a:p>
            <a:pPr algn="just"/>
            <a:r>
              <a:rPr lang="tr-TR" sz="2400" dirty="0"/>
              <a:t>BUNU SAĞLAMAK İÇİN İTİLAF DEVLETLERİ DONANMASININ ÇANAKKALE BOĞAZINDAN GEÇMESİ SAĞLANACAKTI.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3"/>
          <p:cNvSpPr>
            <a:spLocks noGrp="1"/>
          </p:cNvSpPr>
          <p:nvPr>
            <p:ph type="body" idx="1"/>
          </p:nvPr>
        </p:nvSpPr>
        <p:spPr>
          <a:xfrm>
            <a:off x="741363" y="439738"/>
            <a:ext cx="10612437" cy="5737225"/>
          </a:xfrm>
        </p:spPr>
        <p:txBody>
          <a:bodyPr/>
          <a:lstStyle/>
          <a:p>
            <a:pPr algn="just">
              <a:lnSpc>
                <a:spcPct val="80000"/>
              </a:lnSpc>
            </a:pPr>
            <a:endParaRPr lang="tr-TR" sz="2000" dirty="0"/>
          </a:p>
          <a:p>
            <a:pPr algn="just">
              <a:lnSpc>
                <a:spcPct val="80000"/>
              </a:lnSpc>
            </a:pPr>
            <a:r>
              <a:rPr lang="tr-TR" sz="2000" dirty="0"/>
              <a:t>Çanakkale Boğazı’na ilk düşman saldırısı 3 Kasım 1914’te gerçekleşti.</a:t>
            </a:r>
          </a:p>
          <a:p>
            <a:pPr algn="just">
              <a:lnSpc>
                <a:spcPct val="80000"/>
              </a:lnSpc>
            </a:pPr>
            <a:r>
              <a:rPr lang="tr-TR" sz="2000" dirty="0"/>
              <a:t>Asıl saldırılar ise 1915’in ilk aylarında başlamıştır. </a:t>
            </a:r>
          </a:p>
          <a:p>
            <a:pPr algn="just">
              <a:lnSpc>
                <a:spcPct val="80000"/>
              </a:lnSpc>
            </a:pPr>
            <a:r>
              <a:rPr lang="tr-TR" sz="2000" dirty="0"/>
              <a:t>İtilaf devletleri deniz harekâtı öncesinde, 102 parça muharip savaş gemisinden oluşan bir deniz gücü oluşturmuşlardı. Bu, o zamana kadar dünyada bir harekât için bir araya gelmiş en güçlü armadaydı. </a:t>
            </a:r>
          </a:p>
          <a:p>
            <a:pPr algn="just">
              <a:lnSpc>
                <a:spcPct val="80000"/>
              </a:lnSpc>
            </a:pPr>
            <a:r>
              <a:rPr lang="tr-TR" sz="2000" dirty="0"/>
              <a:t>Osmanlı donanması ise ihmal ve bakımsızlık gibi nedenlerden dolayı nitelik ve nicelik bakımından yetersizdi. Çanakkale Boğazı savunma sistemini oluşturan topların çoğu eski, atış mesafeleri kısa, cephaneleri çok azdı. Bu nedenle, Çanakkale Boğazı savunma sistemini güçlendirmek için yoğun çabalar harcandı. Bu kapsamda öncelikle kıyı bataryaları takviye edildi. </a:t>
            </a:r>
          </a:p>
          <a:p>
            <a:pPr algn="just">
              <a:lnSpc>
                <a:spcPct val="80000"/>
              </a:lnSpc>
            </a:pPr>
            <a:r>
              <a:rPr lang="tr-TR" sz="2000" dirty="0"/>
              <a:t> 7 Mart 1915’e kadar Selanik, İntibah, </a:t>
            </a:r>
          </a:p>
          <a:p>
            <a:pPr marL="0" indent="0" algn="just">
              <a:lnSpc>
                <a:spcPct val="80000"/>
              </a:lnSpc>
              <a:buNone/>
            </a:pPr>
            <a:r>
              <a:rPr lang="tr-TR" sz="2000" dirty="0"/>
              <a:t>     Samsun ve </a:t>
            </a:r>
            <a:r>
              <a:rPr lang="tr-TR" sz="2000" dirty="0" err="1"/>
              <a:t>Nusrat</a:t>
            </a:r>
            <a:r>
              <a:rPr lang="tr-TR" sz="2000" dirty="0"/>
              <a:t> mayın gemileri ile</a:t>
            </a:r>
          </a:p>
          <a:p>
            <a:pPr marL="0" indent="0" algn="just">
              <a:lnSpc>
                <a:spcPct val="80000"/>
              </a:lnSpc>
              <a:buNone/>
            </a:pPr>
            <a:r>
              <a:rPr lang="tr-TR" sz="2000" dirty="0"/>
              <a:t>     Çanakkale Boğazı’na toplam 403 mayın, </a:t>
            </a:r>
          </a:p>
          <a:p>
            <a:pPr marL="0" indent="0" algn="just">
              <a:lnSpc>
                <a:spcPct val="80000"/>
              </a:lnSpc>
              <a:buNone/>
            </a:pPr>
            <a:r>
              <a:rPr lang="tr-TR" sz="2000" dirty="0"/>
              <a:t>     10 hat halinde döşendi.</a:t>
            </a:r>
          </a:p>
          <a:p>
            <a:pPr algn="just">
              <a:lnSpc>
                <a:spcPct val="80000"/>
              </a:lnSpc>
            </a:pPr>
            <a:endParaRPr lang="tr-TR" sz="2000" dirty="0"/>
          </a:p>
        </p:txBody>
      </p:sp>
      <p:pic>
        <p:nvPicPr>
          <p:cNvPr id="97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5394" y="3439390"/>
            <a:ext cx="62103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3408</TotalTime>
  <Words>4126</Words>
  <Application>Microsoft Office PowerPoint</Application>
  <PresentationFormat>Widescreen</PresentationFormat>
  <Paragraphs>309</Paragraphs>
  <Slides>47</Slides>
  <Notes>0</Notes>
  <HiddenSlides>0</HiddenSlides>
  <MMClips>2</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Teması</vt:lpstr>
      <vt:lpstr>Ders Konu Başlıkları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8 saat içinde boğaz, yangın yerine dönmüştü. Nusrat mayın gemisinin döktüğü 26 mayın, Türk topçusunun, özellikle Dardanos Tabyası’nın açtığı ateş ve Koca Seyit’e 275 kg.lık mermiyi tek başına sırtlayıp topa sürdüren ruh ve inanç, Amiral De Robeck'i gerçekçi bir karar vermeye zorladı.  Müttefik donanma boğazdan mümkün olduğu kadar uzağa çekilecekti.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DÜNYA SAVAŞINDA ÖNEMLİ GELİŞMELER</vt:lpstr>
      <vt:lpstr>G İ Z L İ    A N L A Ş M A L A R</vt:lpstr>
      <vt:lpstr>PowerPoint Presentation</vt:lpstr>
      <vt:lpstr>PowerPoint Presentation</vt:lpstr>
      <vt:lpstr>PowerPoint Presentation</vt:lpstr>
      <vt:lpstr>SAVAŞIN BİTİŞİ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Sinem OCAK</dc:creator>
  <cp:lastModifiedBy>bilgisayar</cp:lastModifiedBy>
  <cp:revision>279</cp:revision>
  <dcterms:created xsi:type="dcterms:W3CDTF">2017-09-26T06:44:30Z</dcterms:created>
  <dcterms:modified xsi:type="dcterms:W3CDTF">2022-05-25T12:58:14Z</dcterms:modified>
</cp:coreProperties>
</file>